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8" r:id="rId1"/>
  </p:sldMasterIdLst>
  <p:notesMasterIdLst>
    <p:notesMasterId r:id="rId134"/>
  </p:notesMasterIdLst>
  <p:handoutMasterIdLst>
    <p:handoutMasterId r:id="rId135"/>
  </p:handoutMasterIdLst>
  <p:sldIdLst>
    <p:sldId id="319" r:id="rId2"/>
    <p:sldId id="312" r:id="rId3"/>
    <p:sldId id="1443" r:id="rId4"/>
    <p:sldId id="308" r:id="rId5"/>
    <p:sldId id="1448" r:id="rId6"/>
    <p:sldId id="1422" r:id="rId7"/>
    <p:sldId id="1444" r:id="rId8"/>
    <p:sldId id="1424" r:id="rId9"/>
    <p:sldId id="1445" r:id="rId10"/>
    <p:sldId id="1446" r:id="rId11"/>
    <p:sldId id="1447" r:id="rId12"/>
    <p:sldId id="1459" r:id="rId13"/>
    <p:sldId id="1460" r:id="rId14"/>
    <p:sldId id="1461" r:id="rId15"/>
    <p:sldId id="1462" r:id="rId16"/>
    <p:sldId id="1423" r:id="rId17"/>
    <p:sldId id="1463" r:id="rId18"/>
    <p:sldId id="1464" r:id="rId19"/>
    <p:sldId id="1465" r:id="rId20"/>
    <p:sldId id="1466" r:id="rId21"/>
    <p:sldId id="1426" r:id="rId22"/>
    <p:sldId id="1467" r:id="rId23"/>
    <p:sldId id="1468" r:id="rId24"/>
    <p:sldId id="1449" r:id="rId25"/>
    <p:sldId id="1450" r:id="rId26"/>
    <p:sldId id="1451" r:id="rId27"/>
    <p:sldId id="1427" r:id="rId28"/>
    <p:sldId id="1469" r:id="rId29"/>
    <p:sldId id="1470" r:id="rId30"/>
    <p:sldId id="1471" r:id="rId31"/>
    <p:sldId id="1472" r:id="rId32"/>
    <p:sldId id="1484" r:id="rId33"/>
    <p:sldId id="1473" r:id="rId34"/>
    <p:sldId id="1474" r:id="rId35"/>
    <p:sldId id="1485" r:id="rId36"/>
    <p:sldId id="1486" r:id="rId37"/>
    <p:sldId id="1428" r:id="rId38"/>
    <p:sldId id="1475" r:id="rId39"/>
    <p:sldId id="1476" r:id="rId40"/>
    <p:sldId id="1477" r:id="rId41"/>
    <p:sldId id="1478" r:id="rId42"/>
    <p:sldId id="1479" r:id="rId43"/>
    <p:sldId id="1480" r:id="rId44"/>
    <p:sldId id="1481" r:id="rId45"/>
    <p:sldId id="1482" r:id="rId46"/>
    <p:sldId id="1483" r:id="rId47"/>
    <p:sldId id="1496" r:id="rId48"/>
    <p:sldId id="1452" r:id="rId49"/>
    <p:sldId id="1425" r:id="rId50"/>
    <p:sldId id="1432" r:id="rId51"/>
    <p:sldId id="1487" r:id="rId52"/>
    <p:sldId id="1488" r:id="rId53"/>
    <p:sldId id="1489" r:id="rId54"/>
    <p:sldId id="1429" r:id="rId55"/>
    <p:sldId id="1490" r:id="rId56"/>
    <p:sldId id="1491" r:id="rId57"/>
    <p:sldId id="1492" r:id="rId58"/>
    <p:sldId id="1493" r:id="rId59"/>
    <p:sldId id="1494" r:id="rId60"/>
    <p:sldId id="1497" r:id="rId61"/>
    <p:sldId id="1495" r:id="rId62"/>
    <p:sldId id="1433" r:id="rId63"/>
    <p:sldId id="1434" r:id="rId64"/>
    <p:sldId id="1435" r:id="rId65"/>
    <p:sldId id="1453" r:id="rId66"/>
    <p:sldId id="1454" r:id="rId67"/>
    <p:sldId id="1455" r:id="rId68"/>
    <p:sldId id="1456" r:id="rId69"/>
    <p:sldId id="1457" r:id="rId70"/>
    <p:sldId id="1458" r:id="rId71"/>
    <p:sldId id="1501" r:id="rId72"/>
    <p:sldId id="1511" r:id="rId73"/>
    <p:sldId id="1502" r:id="rId74"/>
    <p:sldId id="1503" r:id="rId75"/>
    <p:sldId id="1504" r:id="rId76"/>
    <p:sldId id="1505" r:id="rId77"/>
    <p:sldId id="1512" r:id="rId78"/>
    <p:sldId id="1436" r:id="rId79"/>
    <p:sldId id="1506" r:id="rId80"/>
    <p:sldId id="1507" r:id="rId81"/>
    <p:sldId id="1508" r:id="rId82"/>
    <p:sldId id="1509" r:id="rId83"/>
    <p:sldId id="1510" r:id="rId84"/>
    <p:sldId id="1421" r:id="rId85"/>
    <p:sldId id="1498" r:id="rId86"/>
    <p:sldId id="1499" r:id="rId87"/>
    <p:sldId id="1437" r:id="rId88"/>
    <p:sldId id="1500" r:id="rId89"/>
    <p:sldId id="1513" r:id="rId90"/>
    <p:sldId id="1514" r:id="rId91"/>
    <p:sldId id="1515" r:id="rId92"/>
    <p:sldId id="1359" r:id="rId93"/>
    <p:sldId id="1516" r:id="rId94"/>
    <p:sldId id="1517" r:id="rId95"/>
    <p:sldId id="1518" r:id="rId96"/>
    <p:sldId id="1438" r:id="rId97"/>
    <p:sldId id="1519" r:id="rId98"/>
    <p:sldId id="1520" r:id="rId99"/>
    <p:sldId id="1521" r:id="rId100"/>
    <p:sldId id="1522" r:id="rId101"/>
    <p:sldId id="1523" r:id="rId102"/>
    <p:sldId id="1524" r:id="rId103"/>
    <p:sldId id="1526" r:id="rId104"/>
    <p:sldId id="1527" r:id="rId105"/>
    <p:sldId id="1528" r:id="rId106"/>
    <p:sldId id="1439" r:id="rId107"/>
    <p:sldId id="1529" r:id="rId108"/>
    <p:sldId id="1530" r:id="rId109"/>
    <p:sldId id="1531" r:id="rId110"/>
    <p:sldId id="1532" r:id="rId111"/>
    <p:sldId id="1533" r:id="rId112"/>
    <p:sldId id="1534" r:id="rId113"/>
    <p:sldId id="1535" r:id="rId114"/>
    <p:sldId id="1544" r:id="rId115"/>
    <p:sldId id="1545" r:id="rId116"/>
    <p:sldId id="1440" r:id="rId117"/>
    <p:sldId id="1341" r:id="rId118"/>
    <p:sldId id="1536" r:id="rId119"/>
    <p:sldId id="1537" r:id="rId120"/>
    <p:sldId id="1538" r:id="rId121"/>
    <p:sldId id="1539" r:id="rId122"/>
    <p:sldId id="1540" r:id="rId123"/>
    <p:sldId id="1441" r:id="rId124"/>
    <p:sldId id="1541" r:id="rId125"/>
    <p:sldId id="1542" r:id="rId126"/>
    <p:sldId id="1543" r:id="rId127"/>
    <p:sldId id="1525" r:id="rId128"/>
    <p:sldId id="1546" r:id="rId129"/>
    <p:sldId id="1554" r:id="rId130"/>
    <p:sldId id="1555" r:id="rId131"/>
    <p:sldId id="1559" r:id="rId132"/>
    <p:sldId id="1442" r:id="rId133"/>
  </p:sldIdLst>
  <p:sldSz cx="9144000" cy="6858000" type="screen4x3"/>
  <p:notesSz cx="6858000" cy="9144000"/>
  <p:custDataLst>
    <p:tags r:id="rId136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293B8"/>
    <a:srgbClr val="90CFDF"/>
    <a:srgbClr val="319095"/>
    <a:srgbClr val="074996"/>
    <a:srgbClr val="595959"/>
    <a:srgbClr val="4472C4"/>
    <a:srgbClr val="F30017"/>
    <a:srgbClr val="FFAFBA"/>
    <a:srgbClr val="FF7F94"/>
    <a:srgbClr val="F660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2833802-FEF1-4C79-8D5D-14CF1EAF98D9}" styleName="浅色样式 2 - 强调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浅色样式 2 - 强调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9DCAF9ED-07DC-4A11-8D7F-57B35C25682E}" styleName="中度样式 1 - 强调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38B1855-1B75-4FBE-930C-398BA8C253C6}" styleName="主题样式 2 - 强调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主题样式 2 - 强调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主题样式 2 - 强调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950" autoAdjust="0"/>
    <p:restoredTop sz="89414" autoAdjust="0"/>
  </p:normalViewPr>
  <p:slideViewPr>
    <p:cSldViewPr snapToGrid="0">
      <p:cViewPr varScale="1">
        <p:scale>
          <a:sx n="57" d="100"/>
          <a:sy n="57" d="100"/>
        </p:scale>
        <p:origin x="48" y="43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90" d="100"/>
        <a:sy n="90" d="100"/>
      </p:scale>
      <p:origin x="0" y="0"/>
    </p:cViewPr>
  </p:sorterViewPr>
  <p:notesViewPr>
    <p:cSldViewPr snapToGrid="0" showGuides="1">
      <p:cViewPr varScale="1">
        <p:scale>
          <a:sx n="82" d="100"/>
          <a:sy n="82" d="100"/>
        </p:scale>
        <p:origin x="2784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38" Type="http://schemas.openxmlformats.org/officeDocument/2006/relationships/viewProps" Target="viewProps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28" Type="http://schemas.openxmlformats.org/officeDocument/2006/relationships/slide" Target="slides/slide127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notesMaster" Target="notesMasters/notesMaster1.xml"/><Relationship Id="rId139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16" Type="http://schemas.openxmlformats.org/officeDocument/2006/relationships/slide" Target="slides/slide115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137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4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30" Type="http://schemas.openxmlformats.org/officeDocument/2006/relationships/slide" Target="slides/slide129.xml"/><Relationship Id="rId135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tags" Target="tags/tag1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582CDD52-2B46-7B49-842A-AA53AB730B8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E623352-C90C-D24C-B8BE-556D56966BA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DE3F03F-04C0-3B4C-98EF-4B591385F50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8CBB3D-2EBA-9D4F-8423-81DDA5C260D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2699418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hdphoto2.wdp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A2A66C-1DB6-E44E-9EB9-C3C62BDEBC05}" type="datetimeFigureOut">
              <a:rPr kumimoji="1" lang="zh-CN" altLang="en-US" smtClean="0"/>
              <a:t>2021/2/24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A7D336-4BC6-EE4C-BD27-9292C4CE84D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2075102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10649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hdphoto" Target="../media/hdphoto1.wdp"/><Relationship Id="rId7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10" Type="http://schemas.openxmlformats.org/officeDocument/2006/relationships/image" Target="../media/image7.png"/><Relationship Id="rId4" Type="http://schemas.openxmlformats.org/officeDocument/2006/relationships/image" Target="../media/image2.png"/><Relationship Id="rId9" Type="http://schemas.openxmlformats.org/officeDocument/2006/relationships/image" Target="../media/image6.png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4.jpeg"/><Relationship Id="rId4" Type="http://schemas.microsoft.com/office/2007/relationships/hdphoto" Target="../media/hdphoto2.wdp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8405724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>
            <a:extLst>
              <a:ext uri="{FF2B5EF4-FFF2-40B4-BE49-F238E27FC236}">
                <a16:creationId xmlns:a16="http://schemas.microsoft.com/office/drawing/2014/main" id="{BE567D6C-98E0-4DEF-8A74-6182ECC626BB}"/>
              </a:ext>
            </a:extLst>
          </p:cNvPr>
          <p:cNvSpPr/>
          <p:nvPr userDrawn="1"/>
        </p:nvSpPr>
        <p:spPr>
          <a:xfrm>
            <a:off x="5144516" y="6371963"/>
            <a:ext cx="1228061" cy="3721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6EF0BFE3-E035-4DB9-A3D2-B8F99D35F0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843" y="1130301"/>
            <a:ext cx="5334121" cy="2177314"/>
          </a:xfrm>
          <a:prstGeom prst="rect">
            <a:avLst/>
          </a:prstGeom>
        </p:spPr>
        <p:txBody>
          <a:bodyPr lIns="0" anchor="b">
            <a:normAutofit/>
          </a:bodyPr>
          <a:lstStyle>
            <a:lvl1pPr algn="l">
              <a:lnSpc>
                <a:spcPct val="120000"/>
              </a:lnSpc>
              <a:defRPr sz="33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BF0F1B1-16C1-47F5-83C1-E23FF7DB07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2457" y="3307615"/>
            <a:ext cx="5344508" cy="508452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 algn="l">
              <a:lnSpc>
                <a:spcPct val="120000"/>
              </a:lnSpc>
              <a:buNone/>
              <a:defRPr sz="1350">
                <a:solidFill>
                  <a:schemeClr val="tx2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114" name="文本占位符 113">
            <a:extLst>
              <a:ext uri="{FF2B5EF4-FFF2-40B4-BE49-F238E27FC236}">
                <a16:creationId xmlns:a16="http://schemas.microsoft.com/office/drawing/2014/main" id="{1D042017-EA01-0746-A58F-259DD19AD35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2457" y="4102632"/>
            <a:ext cx="5319713" cy="2031468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kumimoji="1" lang="zh-CN" altLang="en-US" dirty="0"/>
              <a:t>单击此处编辑母版文本样式</a:t>
            </a:r>
          </a:p>
        </p:txBody>
      </p:sp>
      <p:sp>
        <p:nvSpPr>
          <p:cNvPr id="117" name="矩形 116">
            <a:extLst>
              <a:ext uri="{FF2B5EF4-FFF2-40B4-BE49-F238E27FC236}">
                <a16:creationId xmlns:a16="http://schemas.microsoft.com/office/drawing/2014/main" id="{B266384C-2791-0F43-9817-F81B103A739A}"/>
              </a:ext>
            </a:extLst>
          </p:cNvPr>
          <p:cNvSpPr/>
          <p:nvPr userDrawn="1"/>
        </p:nvSpPr>
        <p:spPr>
          <a:xfrm>
            <a:off x="9010520" y="0"/>
            <a:ext cx="13347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50"/>
          </a:p>
        </p:txBody>
      </p:sp>
      <p:pic>
        <p:nvPicPr>
          <p:cNvPr id="110" name="图片 109">
            <a:extLst>
              <a:ext uri="{FF2B5EF4-FFF2-40B4-BE49-F238E27FC236}">
                <a16:creationId xmlns:a16="http://schemas.microsoft.com/office/drawing/2014/main" id="{AD8D2358-BAA6-4DCB-8F50-C483277FD67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"/>
                    </a14:imgEffect>
                    <a14:imgEffect>
                      <a14:sharpenSoften amount="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3291" y="3307615"/>
            <a:ext cx="1777868" cy="1907934"/>
          </a:xfrm>
          <a:prstGeom prst="rect">
            <a:avLst/>
          </a:prstGeom>
          <a:noFill/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A66B964F-49E7-464C-91A8-5BC6EE9B501C}"/>
              </a:ext>
            </a:extLst>
          </p:cNvPr>
          <p:cNvSpPr/>
          <p:nvPr userDrawn="1"/>
        </p:nvSpPr>
        <p:spPr>
          <a:xfrm>
            <a:off x="1" y="0"/>
            <a:ext cx="6372576" cy="1047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F6AFDF3-2EF5-4164-84E3-0E702C77CCA8}"/>
              </a:ext>
            </a:extLst>
          </p:cNvPr>
          <p:cNvSpPr/>
          <p:nvPr userDrawn="1"/>
        </p:nvSpPr>
        <p:spPr>
          <a:xfrm>
            <a:off x="5700686" y="754851"/>
            <a:ext cx="567093" cy="1810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ADF3EA38-E8BD-4561-A872-5E65122F6F34}"/>
              </a:ext>
            </a:extLst>
          </p:cNvPr>
          <p:cNvSpPr/>
          <p:nvPr userDrawn="1"/>
        </p:nvSpPr>
        <p:spPr>
          <a:xfrm>
            <a:off x="5237018" y="6177519"/>
            <a:ext cx="1083411" cy="2431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pic>
        <p:nvPicPr>
          <p:cNvPr id="12" name="图片占位符 7">
            <a:extLst>
              <a:ext uri="{FF2B5EF4-FFF2-40B4-BE49-F238E27FC236}">
                <a16:creationId xmlns:a16="http://schemas.microsoft.com/office/drawing/2014/main" id="{1D366FF6-F4E4-4D2C-AAF8-F80B2CC5115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61127" y="0"/>
            <a:ext cx="3058667" cy="6858000"/>
          </a:xfrm>
          <a:custGeom>
            <a:avLst/>
            <a:gdLst>
              <a:gd name="connsiteX0" fmla="*/ 533952 w 4167120"/>
              <a:gd name="connsiteY0" fmla="*/ 0 h 6858000"/>
              <a:gd name="connsiteX1" fmla="*/ 4167120 w 4167120"/>
              <a:gd name="connsiteY1" fmla="*/ 0 h 6858000"/>
              <a:gd name="connsiteX2" fmla="*/ 4167120 w 4167120"/>
              <a:gd name="connsiteY2" fmla="*/ 6858000 h 6858000"/>
              <a:gd name="connsiteX3" fmla="*/ 427599 w 4167120"/>
              <a:gd name="connsiteY3" fmla="*/ 6858000 h 6858000"/>
              <a:gd name="connsiteX4" fmla="*/ 322189 w 4167120"/>
              <a:gd name="connsiteY4" fmla="*/ 6466939 h 6858000"/>
              <a:gd name="connsiteX5" fmla="*/ 0 w 4167120"/>
              <a:gd name="connsiteY5" fmla="*/ 3599121 h 6858000"/>
              <a:gd name="connsiteX6" fmla="*/ 455902 w 4167120"/>
              <a:gd name="connsiteY6" fmla="*/ 2352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120" h="6858000">
                <a:moveTo>
                  <a:pt x="533952" y="0"/>
                </a:moveTo>
                <a:lnTo>
                  <a:pt x="4167120" y="0"/>
                </a:lnTo>
                <a:lnTo>
                  <a:pt x="4167120" y="6858000"/>
                </a:lnTo>
                <a:lnTo>
                  <a:pt x="427599" y="6858000"/>
                </a:lnTo>
                <a:lnTo>
                  <a:pt x="322189" y="6466939"/>
                </a:lnTo>
                <a:cubicBezTo>
                  <a:pt x="116715" y="5614442"/>
                  <a:pt x="0" y="4637502"/>
                  <a:pt x="0" y="3599121"/>
                </a:cubicBezTo>
                <a:cubicBezTo>
                  <a:pt x="0" y="2353065"/>
                  <a:pt x="168069" y="1195481"/>
                  <a:pt x="455902" y="235243"/>
                </a:cubicBezTo>
                <a:close/>
              </a:path>
            </a:pathLst>
          </a:custGeom>
        </p:spPr>
      </p:pic>
      <p:sp>
        <p:nvSpPr>
          <p:cNvPr id="230" name="任意形状 229">
            <a:extLst>
              <a:ext uri="{FF2B5EF4-FFF2-40B4-BE49-F238E27FC236}">
                <a16:creationId xmlns:a16="http://schemas.microsoft.com/office/drawing/2014/main" id="{871B02A7-EF6F-134C-B920-6B76573B7D8C}"/>
              </a:ext>
            </a:extLst>
          </p:cNvPr>
          <p:cNvSpPr/>
          <p:nvPr userDrawn="1"/>
        </p:nvSpPr>
        <p:spPr>
          <a:xfrm>
            <a:off x="5859407" y="-86497"/>
            <a:ext cx="3202595" cy="7027086"/>
          </a:xfrm>
          <a:custGeom>
            <a:avLst/>
            <a:gdLst>
              <a:gd name="connsiteX0" fmla="*/ 533952 w 4167120"/>
              <a:gd name="connsiteY0" fmla="*/ 0 h 6858000"/>
              <a:gd name="connsiteX1" fmla="*/ 4167120 w 4167120"/>
              <a:gd name="connsiteY1" fmla="*/ 0 h 6858000"/>
              <a:gd name="connsiteX2" fmla="*/ 4167120 w 4167120"/>
              <a:gd name="connsiteY2" fmla="*/ 6858000 h 6858000"/>
              <a:gd name="connsiteX3" fmla="*/ 427599 w 4167120"/>
              <a:gd name="connsiteY3" fmla="*/ 6858000 h 6858000"/>
              <a:gd name="connsiteX4" fmla="*/ 322189 w 4167120"/>
              <a:gd name="connsiteY4" fmla="*/ 6466939 h 6858000"/>
              <a:gd name="connsiteX5" fmla="*/ 0 w 4167120"/>
              <a:gd name="connsiteY5" fmla="*/ 3599121 h 6858000"/>
              <a:gd name="connsiteX6" fmla="*/ 455902 w 4167120"/>
              <a:gd name="connsiteY6" fmla="*/ 2352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120" h="6858000">
                <a:moveTo>
                  <a:pt x="533952" y="0"/>
                </a:moveTo>
                <a:lnTo>
                  <a:pt x="4167120" y="0"/>
                </a:lnTo>
                <a:lnTo>
                  <a:pt x="4167120" y="6858000"/>
                </a:lnTo>
                <a:lnTo>
                  <a:pt x="427599" y="6858000"/>
                </a:lnTo>
                <a:lnTo>
                  <a:pt x="322189" y="6466939"/>
                </a:lnTo>
                <a:cubicBezTo>
                  <a:pt x="116715" y="5614442"/>
                  <a:pt x="0" y="4637502"/>
                  <a:pt x="0" y="3599121"/>
                </a:cubicBezTo>
                <a:cubicBezTo>
                  <a:pt x="0" y="2353065"/>
                  <a:pt x="168069" y="1195481"/>
                  <a:pt x="455902" y="235243"/>
                </a:cubicBezTo>
                <a:close/>
              </a:path>
            </a:pathLst>
          </a:cu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5000" tIns="135000" rIns="135000" bIns="135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130000"/>
              </a:lnSpc>
            </a:pPr>
            <a:endParaRPr kumimoji="1" lang="zh-CN" altLang="en-US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9B583EDF-1FB2-46BF-8E0F-F37E0204822B}"/>
              </a:ext>
            </a:extLst>
          </p:cNvPr>
          <p:cNvGrpSpPr/>
          <p:nvPr userDrawn="1"/>
        </p:nvGrpSpPr>
        <p:grpSpPr>
          <a:xfrm>
            <a:off x="-1870807" y="111771"/>
            <a:ext cx="7939086" cy="968457"/>
            <a:chOff x="-1870807" y="111771"/>
            <a:chExt cx="7939086" cy="968457"/>
          </a:xfrm>
        </p:grpSpPr>
        <p:pic>
          <p:nvPicPr>
            <p:cNvPr id="16" name="图片 15">
              <a:extLst>
                <a:ext uri="{FF2B5EF4-FFF2-40B4-BE49-F238E27FC236}">
                  <a16:creationId xmlns:a16="http://schemas.microsoft.com/office/drawing/2014/main" id="{0CF5262D-E87E-47DF-8AC6-2D6253A1455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contrast="2000"/>
                      </a14:imgEffect>
                      <a14:imgEffect>
                        <a14:sharpenSoften amount="2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000" y="111771"/>
              <a:ext cx="797615" cy="875249"/>
            </a:xfrm>
            <a:prstGeom prst="rect">
              <a:avLst/>
            </a:prstGeom>
            <a:noFill/>
          </p:spPr>
        </p:pic>
        <p:sp>
          <p:nvSpPr>
            <p:cNvPr id="18" name="副标题 2">
              <a:extLst>
                <a:ext uri="{FF2B5EF4-FFF2-40B4-BE49-F238E27FC236}">
                  <a16:creationId xmlns:a16="http://schemas.microsoft.com/office/drawing/2014/main" id="{CCCC069B-DAD5-4877-9C2E-ED970B23F344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-1870807" y="571776"/>
              <a:ext cx="7939086" cy="508452"/>
            </a:xfrm>
            <a:prstGeom prst="rect">
              <a:avLst/>
            </a:prstGeom>
          </p:spPr>
          <p:txBody>
            <a:bodyPr anchor="ctr" anchorCtr="0"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zh-CN" sz="1350" dirty="0">
                  <a:solidFill>
                    <a:schemeClr val="tx2"/>
                  </a:solidFill>
                  <a:latin typeface="Blackadder ITC" panose="04020505051007020D02" pitchFamily="82" charset="0"/>
                </a:rPr>
                <a:t>Naval Aeronautical University </a:t>
              </a:r>
            </a:p>
          </p:txBody>
        </p:sp>
        <p:pic>
          <p:nvPicPr>
            <p:cNvPr id="30722" name="Picture 2">
              <a:extLst>
                <a:ext uri="{FF2B5EF4-FFF2-40B4-BE49-F238E27FC236}">
                  <a16:creationId xmlns:a16="http://schemas.microsoft.com/office/drawing/2014/main" id="{9D39FAD1-1AE4-4DB0-BA47-7E24A7685EE9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6962" y="207266"/>
              <a:ext cx="2165350" cy="5127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20" name="图片 19" descr="图片包含 动物, 黑暗, 飞行, 亮&#10;&#10;描述已自动生成">
            <a:extLst>
              <a:ext uri="{FF2B5EF4-FFF2-40B4-BE49-F238E27FC236}">
                <a16:creationId xmlns:a16="http://schemas.microsoft.com/office/drawing/2014/main" id="{2F5046F9-E527-46F5-BE1C-8543AD17A2B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25" t="27502" r="27709" b="25335"/>
          <a:stretch/>
        </p:blipFill>
        <p:spPr>
          <a:xfrm rot="20969388" flipH="1">
            <a:off x="6161032" y="3524728"/>
            <a:ext cx="2636515" cy="2783574"/>
          </a:xfrm>
          <a:prstGeom prst="rect">
            <a:avLst/>
          </a:prstGeom>
        </p:spPr>
      </p:pic>
      <p:pic>
        <p:nvPicPr>
          <p:cNvPr id="21" name="图片 20" descr="图片包含 飞行, 户外, 动物, 黑暗&#10;&#10;描述已自动生成">
            <a:extLst>
              <a:ext uri="{FF2B5EF4-FFF2-40B4-BE49-F238E27FC236}">
                <a16:creationId xmlns:a16="http://schemas.microsoft.com/office/drawing/2014/main" id="{FCF49223-7BE9-43B8-9D8D-6E1EB5F0592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9" cstate="print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58" t="29168" r="22917" b="20835"/>
          <a:stretch>
            <a:fillRect/>
          </a:stretch>
        </p:blipFill>
        <p:spPr>
          <a:xfrm flipH="1">
            <a:off x="7636995" y="3008504"/>
            <a:ext cx="1133845" cy="684253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E09AC23E-7C79-4710-9879-1BB72171B47F}"/>
              </a:ext>
            </a:extLst>
          </p:cNvPr>
          <p:cNvSpPr/>
          <p:nvPr userDrawn="1"/>
        </p:nvSpPr>
        <p:spPr>
          <a:xfrm>
            <a:off x="24206" y="63324"/>
            <a:ext cx="4189863" cy="9737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9BF335F7-E8D0-423F-8AC5-730B2C87BC20}"/>
              </a:ext>
            </a:extLst>
          </p:cNvPr>
          <p:cNvSpPr/>
          <p:nvPr userDrawn="1"/>
        </p:nvSpPr>
        <p:spPr>
          <a:xfrm>
            <a:off x="897742" y="195452"/>
            <a:ext cx="4801314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4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071534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</a:rPr>
              <a:t>数学建模算法与应用</a:t>
            </a: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68FE3F14-0A83-413C-A989-7173E0487A03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156657" y="152481"/>
            <a:ext cx="603140" cy="843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3150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61A2EB76-5181-4BF6-959D-25A67C426BF1}"/>
              </a:ext>
            </a:extLst>
          </p:cNvPr>
          <p:cNvSpPr/>
          <p:nvPr userDrawn="1"/>
        </p:nvSpPr>
        <p:spPr>
          <a:xfrm>
            <a:off x="2751644" y="-30098"/>
            <a:ext cx="6392356" cy="61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D0AF157-135E-5B48-83D7-67D478F83CDC}"/>
              </a:ext>
            </a:extLst>
          </p:cNvPr>
          <p:cNvSpPr/>
          <p:nvPr userDrawn="1"/>
        </p:nvSpPr>
        <p:spPr>
          <a:xfrm>
            <a:off x="-9485" y="0"/>
            <a:ext cx="13347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50"/>
          </a:p>
        </p:txBody>
      </p:sp>
      <p:sp>
        <p:nvSpPr>
          <p:cNvPr id="9" name="图片占位符 8">
            <a:extLst>
              <a:ext uri="{FF2B5EF4-FFF2-40B4-BE49-F238E27FC236}">
                <a16:creationId xmlns:a16="http://schemas.microsoft.com/office/drawing/2014/main" id="{B99CD373-9A19-B145-9F82-758C4568C29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 flipH="1">
            <a:off x="164064" y="0"/>
            <a:ext cx="3072872" cy="6858000"/>
          </a:xfrm>
          <a:custGeom>
            <a:avLst/>
            <a:gdLst>
              <a:gd name="connsiteX0" fmla="*/ 533952 w 4167120"/>
              <a:gd name="connsiteY0" fmla="*/ 0 h 6858000"/>
              <a:gd name="connsiteX1" fmla="*/ 4167120 w 4167120"/>
              <a:gd name="connsiteY1" fmla="*/ 0 h 6858000"/>
              <a:gd name="connsiteX2" fmla="*/ 4167120 w 4167120"/>
              <a:gd name="connsiteY2" fmla="*/ 6858000 h 6858000"/>
              <a:gd name="connsiteX3" fmla="*/ 427599 w 4167120"/>
              <a:gd name="connsiteY3" fmla="*/ 6858000 h 6858000"/>
              <a:gd name="connsiteX4" fmla="*/ 322189 w 4167120"/>
              <a:gd name="connsiteY4" fmla="*/ 6466939 h 6858000"/>
              <a:gd name="connsiteX5" fmla="*/ 0 w 4167120"/>
              <a:gd name="connsiteY5" fmla="*/ 3599121 h 6858000"/>
              <a:gd name="connsiteX6" fmla="*/ 455902 w 4167120"/>
              <a:gd name="connsiteY6" fmla="*/ 2352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120" h="6858000">
                <a:moveTo>
                  <a:pt x="533952" y="0"/>
                </a:moveTo>
                <a:lnTo>
                  <a:pt x="4167120" y="0"/>
                </a:lnTo>
                <a:lnTo>
                  <a:pt x="4167120" y="6858000"/>
                </a:lnTo>
                <a:lnTo>
                  <a:pt x="427599" y="6858000"/>
                </a:lnTo>
                <a:lnTo>
                  <a:pt x="322189" y="6466939"/>
                </a:lnTo>
                <a:cubicBezTo>
                  <a:pt x="116715" y="5614442"/>
                  <a:pt x="0" y="4637502"/>
                  <a:pt x="0" y="3599121"/>
                </a:cubicBezTo>
                <a:cubicBezTo>
                  <a:pt x="0" y="2353065"/>
                  <a:pt x="168069" y="1195481"/>
                  <a:pt x="455902" y="235243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kumimoji="1" lang="zh-CN" altLang="en-US"/>
          </a:p>
        </p:txBody>
      </p:sp>
      <p:sp>
        <p:nvSpPr>
          <p:cNvPr id="10" name="任意形状 9">
            <a:extLst>
              <a:ext uri="{FF2B5EF4-FFF2-40B4-BE49-F238E27FC236}">
                <a16:creationId xmlns:a16="http://schemas.microsoft.com/office/drawing/2014/main" id="{9CD7EF8E-C973-F549-8D89-2BDFF14D89D4}"/>
              </a:ext>
            </a:extLst>
          </p:cNvPr>
          <p:cNvSpPr/>
          <p:nvPr userDrawn="1"/>
        </p:nvSpPr>
        <p:spPr>
          <a:xfrm flipH="1">
            <a:off x="73524" y="-98854"/>
            <a:ext cx="3249529" cy="7039443"/>
          </a:xfrm>
          <a:custGeom>
            <a:avLst/>
            <a:gdLst>
              <a:gd name="connsiteX0" fmla="*/ 533952 w 4167120"/>
              <a:gd name="connsiteY0" fmla="*/ 0 h 6858000"/>
              <a:gd name="connsiteX1" fmla="*/ 4167120 w 4167120"/>
              <a:gd name="connsiteY1" fmla="*/ 0 h 6858000"/>
              <a:gd name="connsiteX2" fmla="*/ 4167120 w 4167120"/>
              <a:gd name="connsiteY2" fmla="*/ 6858000 h 6858000"/>
              <a:gd name="connsiteX3" fmla="*/ 427599 w 4167120"/>
              <a:gd name="connsiteY3" fmla="*/ 6858000 h 6858000"/>
              <a:gd name="connsiteX4" fmla="*/ 322189 w 4167120"/>
              <a:gd name="connsiteY4" fmla="*/ 6466939 h 6858000"/>
              <a:gd name="connsiteX5" fmla="*/ 0 w 4167120"/>
              <a:gd name="connsiteY5" fmla="*/ 3599121 h 6858000"/>
              <a:gd name="connsiteX6" fmla="*/ 455902 w 4167120"/>
              <a:gd name="connsiteY6" fmla="*/ 2352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120" h="6858000">
                <a:moveTo>
                  <a:pt x="533952" y="0"/>
                </a:moveTo>
                <a:lnTo>
                  <a:pt x="4167120" y="0"/>
                </a:lnTo>
                <a:lnTo>
                  <a:pt x="4167120" y="6858000"/>
                </a:lnTo>
                <a:lnTo>
                  <a:pt x="427599" y="6858000"/>
                </a:lnTo>
                <a:lnTo>
                  <a:pt x="322189" y="6466939"/>
                </a:lnTo>
                <a:cubicBezTo>
                  <a:pt x="116715" y="5614442"/>
                  <a:pt x="0" y="4637502"/>
                  <a:pt x="0" y="3599121"/>
                </a:cubicBezTo>
                <a:cubicBezTo>
                  <a:pt x="0" y="2353065"/>
                  <a:pt x="168069" y="1195481"/>
                  <a:pt x="455902" y="235243"/>
                </a:cubicBezTo>
                <a:close/>
              </a:path>
            </a:pathLst>
          </a:cu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5000" tIns="135000" rIns="135000" bIns="135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130000"/>
              </a:lnSpc>
            </a:pPr>
            <a:endParaRPr kumimoji="1" lang="zh-CN" altLang="en-US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7" name="图片占位符 7">
            <a:extLst>
              <a:ext uri="{FF2B5EF4-FFF2-40B4-BE49-F238E27FC236}">
                <a16:creationId xmlns:a16="http://schemas.microsoft.com/office/drawing/2014/main" id="{183BAD50-F315-4439-9DD3-78F8DF3056C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-4303" y="-90722"/>
            <a:ext cx="3139863" cy="7039443"/>
          </a:xfrm>
          <a:custGeom>
            <a:avLst/>
            <a:gdLst>
              <a:gd name="connsiteX0" fmla="*/ 533952 w 4167120"/>
              <a:gd name="connsiteY0" fmla="*/ 0 h 6858000"/>
              <a:gd name="connsiteX1" fmla="*/ 4167120 w 4167120"/>
              <a:gd name="connsiteY1" fmla="*/ 0 h 6858000"/>
              <a:gd name="connsiteX2" fmla="*/ 4167120 w 4167120"/>
              <a:gd name="connsiteY2" fmla="*/ 6858000 h 6858000"/>
              <a:gd name="connsiteX3" fmla="*/ 427599 w 4167120"/>
              <a:gd name="connsiteY3" fmla="*/ 6858000 h 6858000"/>
              <a:gd name="connsiteX4" fmla="*/ 322189 w 4167120"/>
              <a:gd name="connsiteY4" fmla="*/ 6466939 h 6858000"/>
              <a:gd name="connsiteX5" fmla="*/ 0 w 4167120"/>
              <a:gd name="connsiteY5" fmla="*/ 3599121 h 6858000"/>
              <a:gd name="connsiteX6" fmla="*/ 455902 w 4167120"/>
              <a:gd name="connsiteY6" fmla="*/ 2352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120" h="6858000">
                <a:moveTo>
                  <a:pt x="533952" y="0"/>
                </a:moveTo>
                <a:lnTo>
                  <a:pt x="4167120" y="0"/>
                </a:lnTo>
                <a:lnTo>
                  <a:pt x="4167120" y="6858000"/>
                </a:lnTo>
                <a:lnTo>
                  <a:pt x="427599" y="6858000"/>
                </a:lnTo>
                <a:lnTo>
                  <a:pt x="322189" y="6466939"/>
                </a:lnTo>
                <a:cubicBezTo>
                  <a:pt x="116715" y="5614442"/>
                  <a:pt x="0" y="4637502"/>
                  <a:pt x="0" y="3599121"/>
                </a:cubicBezTo>
                <a:cubicBezTo>
                  <a:pt x="0" y="2353065"/>
                  <a:pt x="168069" y="1195481"/>
                  <a:pt x="455902" y="235243"/>
                </a:cubicBezTo>
                <a:close/>
              </a:path>
            </a:pathLst>
          </a:custGeom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CA3AD8D2-F0CE-48FE-BE13-EE6B8336F6D6}"/>
              </a:ext>
            </a:extLst>
          </p:cNvPr>
          <p:cNvGrpSpPr/>
          <p:nvPr userDrawn="1"/>
        </p:nvGrpSpPr>
        <p:grpSpPr>
          <a:xfrm>
            <a:off x="5627500" y="179918"/>
            <a:ext cx="3352436" cy="946076"/>
            <a:chOff x="5639533" y="1"/>
            <a:chExt cx="3352436" cy="946076"/>
          </a:xfrm>
        </p:grpSpPr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34531A01-D111-44DD-8AF7-3F424DBBC12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contrast="2000"/>
                      </a14:imgEffect>
                      <a14:imgEffect>
                        <a14:sharpenSoften amount="2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94354" y="1"/>
              <a:ext cx="797615" cy="875249"/>
            </a:xfrm>
            <a:prstGeom prst="rect">
              <a:avLst/>
            </a:prstGeom>
            <a:noFill/>
          </p:spPr>
        </p:pic>
        <p:sp>
          <p:nvSpPr>
            <p:cNvPr id="13" name="副标题 2">
              <a:extLst>
                <a:ext uri="{FF2B5EF4-FFF2-40B4-BE49-F238E27FC236}">
                  <a16:creationId xmlns:a16="http://schemas.microsoft.com/office/drawing/2014/main" id="{5DB67CCF-68D1-4AC3-9150-7810CD924B4C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5639533" y="437625"/>
              <a:ext cx="2460780" cy="508452"/>
            </a:xfrm>
            <a:prstGeom prst="rect">
              <a:avLst/>
            </a:prstGeom>
          </p:spPr>
          <p:txBody>
            <a:bodyPr anchor="ctr" anchorCtr="0"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zh-CN" sz="1350" dirty="0">
                  <a:solidFill>
                    <a:schemeClr val="tx2"/>
                  </a:solidFill>
                  <a:latin typeface="Blackadder ITC" panose="04020505051007020D02" pitchFamily="82" charset="0"/>
                </a:rPr>
                <a:t>Naval Aeronautical University </a:t>
              </a:r>
            </a:p>
          </p:txBody>
        </p:sp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BE194255-7866-41D0-84E5-16D7F9A7D8C3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34963" y="157391"/>
              <a:ext cx="2165350" cy="5127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1D9AAE59-04CF-47BD-ACA1-8373D368E8D4}"/>
              </a:ext>
            </a:extLst>
          </p:cNvPr>
          <p:cNvSpPr/>
          <p:nvPr userDrawn="1"/>
        </p:nvSpPr>
        <p:spPr>
          <a:xfrm>
            <a:off x="4954386" y="5619404"/>
            <a:ext cx="4164218" cy="1238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132248DD-EB20-4BE9-A420-0B918956716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92" t="30239" r="23487" b="22840"/>
          <a:stretch>
            <a:fillRect/>
          </a:stretch>
        </p:blipFill>
        <p:spPr>
          <a:xfrm>
            <a:off x="305699" y="4304781"/>
            <a:ext cx="2957039" cy="1673513"/>
          </a:xfrm>
          <a:prstGeom prst="rect">
            <a:avLst/>
          </a:prstGeom>
          <a:noFill/>
        </p:spPr>
      </p:pic>
      <p:pic>
        <p:nvPicPr>
          <p:cNvPr id="16" name="图片 15" descr="图片包含 飞行, 户外, 动物, 黑暗&#10;&#10;描述已自动生成">
            <a:extLst>
              <a:ext uri="{FF2B5EF4-FFF2-40B4-BE49-F238E27FC236}">
                <a16:creationId xmlns:a16="http://schemas.microsoft.com/office/drawing/2014/main" id="{D8717597-520A-4226-9D65-FC4A60A2D44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58" t="29168" r="22917" b="20835"/>
          <a:stretch>
            <a:fillRect/>
          </a:stretch>
        </p:blipFill>
        <p:spPr>
          <a:xfrm>
            <a:off x="281424" y="3429002"/>
            <a:ext cx="1163230" cy="684253"/>
          </a:xfrm>
          <a:prstGeom prst="rect">
            <a:avLst/>
          </a:prstGeom>
        </p:spPr>
      </p:pic>
      <p:sp>
        <p:nvSpPr>
          <p:cNvPr id="17" name="Oval 14">
            <a:extLst>
              <a:ext uri="{FF2B5EF4-FFF2-40B4-BE49-F238E27FC236}">
                <a16:creationId xmlns:a16="http://schemas.microsoft.com/office/drawing/2014/main" id="{6BA6CDC1-33D2-430C-97F4-0E88C1774BDB}"/>
              </a:ext>
            </a:extLst>
          </p:cNvPr>
          <p:cNvSpPr>
            <a:spLocks noChangeArrowheads="1"/>
          </p:cNvSpPr>
          <p:nvPr userDrawn="1"/>
        </p:nvSpPr>
        <p:spPr bwMode="auto">
          <a:xfrm flipV="1">
            <a:off x="5821486" y="1088508"/>
            <a:ext cx="3248990" cy="45719"/>
          </a:xfrm>
          <a:prstGeom prst="ellipse">
            <a:avLst/>
          </a:prstGeom>
          <a:solidFill>
            <a:srgbClr val="0293B8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黑体" panose="02010609060101010101" pitchFamily="49" charset="-122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C8E35631-D04C-49C3-B132-D9762499C6BF}"/>
              </a:ext>
            </a:extLst>
          </p:cNvPr>
          <p:cNvSpPr/>
          <p:nvPr userDrawn="1"/>
        </p:nvSpPr>
        <p:spPr>
          <a:xfrm>
            <a:off x="4796458" y="80849"/>
            <a:ext cx="4189863" cy="9737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67C224FF-63B6-4A73-AC04-7B7E2C0637FC}"/>
              </a:ext>
            </a:extLst>
          </p:cNvPr>
          <p:cNvSpPr/>
          <p:nvPr userDrawn="1"/>
        </p:nvSpPr>
        <p:spPr>
          <a:xfrm>
            <a:off x="4490732" y="273234"/>
            <a:ext cx="4801314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4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071534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</a:rPr>
              <a:t>数学建模算法与应用</a:t>
            </a:r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68FE3F14-0A83-413C-A989-7173E0487A03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3892954" y="179063"/>
            <a:ext cx="603140" cy="843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0949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627202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7">
            <a:extLst>
              <a:ext uri="{FF2B5EF4-FFF2-40B4-BE49-F238E27FC236}">
                <a16:creationId xmlns:a16="http://schemas.microsoft.com/office/drawing/2014/main" id="{8A2B693D-DA74-418B-B434-4DF788C9A567}"/>
              </a:ext>
            </a:extLst>
          </p:cNvPr>
          <p:cNvSpPr txBox="1"/>
          <p:nvPr userDrawn="1"/>
        </p:nvSpPr>
        <p:spPr>
          <a:xfrm>
            <a:off x="0" y="54647"/>
            <a:ext cx="28407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数学建模算法与应用</a:t>
            </a:r>
          </a:p>
        </p:txBody>
      </p:sp>
      <p:sp>
        <p:nvSpPr>
          <p:cNvPr id="12" name="Oval 14">
            <a:extLst>
              <a:ext uri="{FF2B5EF4-FFF2-40B4-BE49-F238E27FC236}">
                <a16:creationId xmlns:a16="http://schemas.microsoft.com/office/drawing/2014/main" id="{1EF86223-594F-4CC2-8E15-C5D4707F8FE3}"/>
              </a:ext>
            </a:extLst>
          </p:cNvPr>
          <p:cNvSpPr>
            <a:spLocks noChangeArrowheads="1"/>
          </p:cNvSpPr>
          <p:nvPr userDrawn="1"/>
        </p:nvSpPr>
        <p:spPr bwMode="auto">
          <a:xfrm flipV="1">
            <a:off x="6286500" y="6427214"/>
            <a:ext cx="2759642" cy="45719"/>
          </a:xfrm>
          <a:prstGeom prst="ellipse">
            <a:avLst/>
          </a:prstGeom>
          <a:solidFill>
            <a:srgbClr val="0293B8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黑体" panose="02010609060101010101" pitchFamily="49" charset="-122"/>
            </a:endParaRP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4ABC3D8D-3DDA-42A5-AF31-9C008BB42B74}"/>
              </a:ext>
            </a:extLst>
          </p:cNvPr>
          <p:cNvCxnSpPr>
            <a:cxnSpLocks/>
          </p:cNvCxnSpPr>
          <p:nvPr userDrawn="1"/>
        </p:nvCxnSpPr>
        <p:spPr>
          <a:xfrm>
            <a:off x="30336" y="475271"/>
            <a:ext cx="9113664" cy="0"/>
          </a:xfrm>
          <a:prstGeom prst="line">
            <a:avLst/>
          </a:prstGeom>
          <a:ln w="28575">
            <a:solidFill>
              <a:srgbClr val="0293B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燕尾形 16">
            <a:extLst>
              <a:ext uri="{FF2B5EF4-FFF2-40B4-BE49-F238E27FC236}">
                <a16:creationId xmlns:a16="http://schemas.microsoft.com/office/drawing/2014/main" id="{A91E8CED-F193-478D-9B6E-D8607DC7D7B2}"/>
              </a:ext>
            </a:extLst>
          </p:cNvPr>
          <p:cNvSpPr/>
          <p:nvPr userDrawn="1"/>
        </p:nvSpPr>
        <p:spPr>
          <a:xfrm>
            <a:off x="2366957" y="-2421"/>
            <a:ext cx="509912" cy="496197"/>
          </a:xfrm>
          <a:prstGeom prst="chevron">
            <a:avLst/>
          </a:prstGeom>
          <a:solidFill>
            <a:srgbClr val="0293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800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235F13E-C386-47E8-9846-CC5F6E9A12F9}"/>
              </a:ext>
            </a:extLst>
          </p:cNvPr>
          <p:cNvSpPr txBox="1"/>
          <p:nvPr/>
        </p:nvSpPr>
        <p:spPr>
          <a:xfrm>
            <a:off x="-2121570" y="6447044"/>
            <a:ext cx="11161240" cy="4033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5000"/>
              </a:lnSpc>
            </a:pPr>
            <a:r>
              <a:rPr lang="zh-CN" altLang="en-US" sz="1800" b="1" dirty="0">
                <a:solidFill>
                  <a:srgbClr val="404040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航空基础学院数学教研室</a:t>
            </a:r>
          </a:p>
        </p:txBody>
      </p:sp>
      <p:sp>
        <p:nvSpPr>
          <p:cNvPr id="10" name="燕尾形 16">
            <a:extLst>
              <a:ext uri="{FF2B5EF4-FFF2-40B4-BE49-F238E27FC236}">
                <a16:creationId xmlns:a16="http://schemas.microsoft.com/office/drawing/2014/main" id="{49DD24C2-B807-4A6B-90A3-45C6D574A779}"/>
              </a:ext>
            </a:extLst>
          </p:cNvPr>
          <p:cNvSpPr/>
          <p:nvPr userDrawn="1"/>
        </p:nvSpPr>
        <p:spPr>
          <a:xfrm>
            <a:off x="2679861" y="-8012"/>
            <a:ext cx="509912" cy="477713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800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35E2CC82-59A9-4C6E-BC38-8A42E3210C93}"/>
              </a:ext>
            </a:extLst>
          </p:cNvPr>
          <p:cNvSpPr/>
          <p:nvPr userDrawn="1"/>
        </p:nvSpPr>
        <p:spPr>
          <a:xfrm>
            <a:off x="6217920" y="6483096"/>
            <a:ext cx="2926080" cy="3749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TextBox 15">
            <a:extLst>
              <a:ext uri="{FF2B5EF4-FFF2-40B4-BE49-F238E27FC236}">
                <a16:creationId xmlns:a16="http://schemas.microsoft.com/office/drawing/2014/main" id="{FD5F623E-C890-4BFF-A391-19C23CB60900}"/>
              </a:ext>
            </a:extLst>
          </p:cNvPr>
          <p:cNvSpPr txBox="1"/>
          <p:nvPr userDrawn="1"/>
        </p:nvSpPr>
        <p:spPr>
          <a:xfrm>
            <a:off x="7937492" y="6472889"/>
            <a:ext cx="10727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zh-CN" altLang="en-US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fld id="{2EEF1883-7A0E-4F66-9932-E581691AD397}" type="slidenum">
              <a:rPr lang="zh-CN" altLang="en-US" sz="20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pPr algn="ctr"/>
              <a:t>‹#›</a:t>
            </a:fld>
            <a:r>
              <a:rPr lang="zh-CN" altLang="en-US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</a:t>
            </a:r>
            <a:endParaRPr lang="zh-CN" altLang="en-US" sz="1600" b="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4" name="文本框 10">
            <a:extLst>
              <a:ext uri="{FF2B5EF4-FFF2-40B4-BE49-F238E27FC236}">
                <a16:creationId xmlns:a16="http://schemas.microsoft.com/office/drawing/2014/main" id="{0692B5AC-ED1F-4148-BE33-23CE7FE2F931}"/>
              </a:ext>
            </a:extLst>
          </p:cNvPr>
          <p:cNvSpPr txBox="1"/>
          <p:nvPr userDrawn="1"/>
        </p:nvSpPr>
        <p:spPr>
          <a:xfrm>
            <a:off x="5611132" y="66385"/>
            <a:ext cx="3399091" cy="4033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25000"/>
              </a:lnSpc>
            </a:pPr>
            <a:r>
              <a:rPr lang="zh-CN" altLang="en-US" sz="1800" b="1">
                <a:solidFill>
                  <a:srgbClr val="404040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第</a:t>
            </a:r>
            <a:r>
              <a:rPr lang="en-US" altLang="zh-CN" sz="1800" b="1">
                <a:solidFill>
                  <a:srgbClr val="404040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10</a:t>
            </a:r>
            <a:r>
              <a:rPr lang="zh-CN" altLang="en-US" sz="1800" b="1">
                <a:solidFill>
                  <a:srgbClr val="404040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章  多元分析</a:t>
            </a:r>
            <a:endParaRPr lang="zh-CN" altLang="en-US" sz="1800" b="1" dirty="0">
              <a:solidFill>
                <a:srgbClr val="404040"/>
              </a:solidFill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45233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16" r:id="rId2"/>
    <p:sldLayoutId id="2147483717" r:id="rId3"/>
    <p:sldLayoutId id="2147483740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19" userDrawn="1">
          <p15:clr>
            <a:srgbClr val="F26B43"/>
          </p15:clr>
        </p15:guide>
        <p15:guide id="2" pos="2880" userDrawn="1">
          <p15:clr>
            <a:srgbClr val="F26B43"/>
          </p15:clr>
        </p15:guide>
        <p15:guide id="3" pos="311" userDrawn="1">
          <p15:clr>
            <a:srgbClr val="F26B43"/>
          </p15:clr>
        </p15:guide>
        <p15:guide id="4" pos="5449" userDrawn="1">
          <p15:clr>
            <a:srgbClr val="F26B43"/>
          </p15:clr>
        </p15:guide>
        <p15:guide id="5" orient="horz" pos="640" userDrawn="1">
          <p15:clr>
            <a:srgbClr val="F26B43"/>
          </p15:clr>
        </p15:guide>
        <p15:guide id="6" orient="horz" pos="731" userDrawn="1">
          <p15:clr>
            <a:srgbClr val="F26B43"/>
          </p15:clr>
        </p15:guide>
        <p15:guide id="7" orient="horz" pos="3929" userDrawn="1">
          <p15:clr>
            <a:srgbClr val="F26B43"/>
          </p15:clr>
        </p15:guide>
        <p15:guide id="8" orient="horz" pos="4020" userDrawn="1">
          <p15:clr>
            <a:srgbClr val="F26B43"/>
          </p15:clr>
        </p15:guide>
        <p15:guide id="9" pos="2030" userDrawn="1">
          <p15:clr>
            <a:srgbClr val="F26B43"/>
          </p15:clr>
        </p15:guide>
        <p15:guide id="10" pos="3731" userDrawn="1">
          <p15:clr>
            <a:srgbClr val="F26B43"/>
          </p15:clr>
        </p15:guide>
        <p15:guide id="11" pos="380" userDrawn="1">
          <p15:clr>
            <a:srgbClr val="F26B43"/>
          </p15:clr>
        </p15:guide>
        <p15:guide id="12" pos="538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package" Target="../embeddings/Microsoft_Word_Document6.docx"/><Relationship Id="rId1" Type="http://schemas.openxmlformats.org/officeDocument/2006/relationships/slideLayout" Target="../slideLayouts/slideLayout4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emf"/><Relationship Id="rId2" Type="http://schemas.openxmlformats.org/officeDocument/2006/relationships/package" Target="../embeddings/Microsoft_Word_Document97.docx"/><Relationship Id="rId1" Type="http://schemas.openxmlformats.org/officeDocument/2006/relationships/slideLayout" Target="../slideLayouts/slideLayout4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emf"/><Relationship Id="rId2" Type="http://schemas.openxmlformats.org/officeDocument/2006/relationships/package" Target="../embeddings/Microsoft_Word_Document98.docx"/><Relationship Id="rId1" Type="http://schemas.openxmlformats.org/officeDocument/2006/relationships/slideLayout" Target="../slideLayouts/slideLayout4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8.emf"/><Relationship Id="rId2" Type="http://schemas.openxmlformats.org/officeDocument/2006/relationships/package" Target="../embeddings/Microsoft_Word_Document99.docx"/><Relationship Id="rId1" Type="http://schemas.openxmlformats.org/officeDocument/2006/relationships/slideLayout" Target="../slideLayouts/slideLayout4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emf"/><Relationship Id="rId2" Type="http://schemas.openxmlformats.org/officeDocument/2006/relationships/package" Target="../embeddings/Microsoft_Word_Document100.docx"/><Relationship Id="rId1" Type="http://schemas.openxmlformats.org/officeDocument/2006/relationships/slideLayout" Target="../slideLayouts/slideLayout4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emf"/><Relationship Id="rId2" Type="http://schemas.openxmlformats.org/officeDocument/2006/relationships/package" Target="../embeddings/Microsoft_Word_Document101.docx"/><Relationship Id="rId1" Type="http://schemas.openxmlformats.org/officeDocument/2006/relationships/slideLayout" Target="../slideLayouts/slideLayout4.xml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1.emf"/><Relationship Id="rId2" Type="http://schemas.openxmlformats.org/officeDocument/2006/relationships/package" Target="../embeddings/Microsoft_Word_Document102.docx"/><Relationship Id="rId1" Type="http://schemas.openxmlformats.org/officeDocument/2006/relationships/slideLayout" Target="../slideLayouts/slideLayout4.xml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2.emf"/><Relationship Id="rId2" Type="http://schemas.openxmlformats.org/officeDocument/2006/relationships/package" Target="../embeddings/Microsoft_Word_Document103.docx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3.emf"/><Relationship Id="rId4" Type="http://schemas.openxmlformats.org/officeDocument/2006/relationships/package" Target="../embeddings/Microsoft_Word_Document104.docx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4.emf"/><Relationship Id="rId2" Type="http://schemas.openxmlformats.org/officeDocument/2006/relationships/package" Target="../embeddings/Microsoft_Word_Document105.docx"/><Relationship Id="rId1" Type="http://schemas.openxmlformats.org/officeDocument/2006/relationships/slideLayout" Target="../slideLayouts/slideLayout4.xml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5.emf"/><Relationship Id="rId2" Type="http://schemas.openxmlformats.org/officeDocument/2006/relationships/package" Target="../embeddings/Microsoft_Word_Document106.docx"/><Relationship Id="rId1" Type="http://schemas.openxmlformats.org/officeDocument/2006/relationships/slideLayout" Target="../slideLayouts/slideLayout4.xm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6.emf"/><Relationship Id="rId2" Type="http://schemas.openxmlformats.org/officeDocument/2006/relationships/package" Target="../embeddings/Microsoft_Word_Document107.docx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package" Target="../embeddings/Microsoft_Word_Document7.docx"/><Relationship Id="rId1" Type="http://schemas.openxmlformats.org/officeDocument/2006/relationships/slideLayout" Target="../slideLayouts/slideLayout4.xml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7.emf"/><Relationship Id="rId2" Type="http://schemas.openxmlformats.org/officeDocument/2006/relationships/package" Target="../embeddings/Microsoft_Word_Document108.docx"/><Relationship Id="rId1" Type="http://schemas.openxmlformats.org/officeDocument/2006/relationships/slideLayout" Target="../slideLayouts/slideLayout4.xml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emf"/><Relationship Id="rId2" Type="http://schemas.openxmlformats.org/officeDocument/2006/relationships/package" Target="../embeddings/Microsoft_Word_Document109.docx"/><Relationship Id="rId1" Type="http://schemas.openxmlformats.org/officeDocument/2006/relationships/slideLayout" Target="../slideLayouts/slideLayout4.xml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9.emf"/><Relationship Id="rId2" Type="http://schemas.openxmlformats.org/officeDocument/2006/relationships/package" Target="../embeddings/Microsoft_Word_Document110.docx"/><Relationship Id="rId1" Type="http://schemas.openxmlformats.org/officeDocument/2006/relationships/slideLayout" Target="../slideLayouts/slideLayout4.xml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emf"/><Relationship Id="rId2" Type="http://schemas.openxmlformats.org/officeDocument/2006/relationships/package" Target="../embeddings/Microsoft_Word_Document111.docx"/><Relationship Id="rId1" Type="http://schemas.openxmlformats.org/officeDocument/2006/relationships/slideLayout" Target="../slideLayouts/slideLayout4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1.emf"/><Relationship Id="rId2" Type="http://schemas.openxmlformats.org/officeDocument/2006/relationships/package" Target="../embeddings/Microsoft_Word_Document112.docx"/><Relationship Id="rId1" Type="http://schemas.openxmlformats.org/officeDocument/2006/relationships/slideLayout" Target="../slideLayouts/slideLayout4.xml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2.emf"/><Relationship Id="rId2" Type="http://schemas.openxmlformats.org/officeDocument/2006/relationships/package" Target="../embeddings/Microsoft_Word_Document113.docx"/><Relationship Id="rId1" Type="http://schemas.openxmlformats.org/officeDocument/2006/relationships/slideLayout" Target="../slideLayouts/slideLayout4.xml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3.emf"/><Relationship Id="rId2" Type="http://schemas.openxmlformats.org/officeDocument/2006/relationships/package" Target="../embeddings/Microsoft_Word_Document114.docx"/><Relationship Id="rId1" Type="http://schemas.openxmlformats.org/officeDocument/2006/relationships/slideLayout" Target="../slideLayouts/slideLayout4.xml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4.emf"/><Relationship Id="rId2" Type="http://schemas.openxmlformats.org/officeDocument/2006/relationships/package" Target="../embeddings/Microsoft_Word_Document115.docx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package" Target="../embeddings/Microsoft_Word_Document8.docx"/><Relationship Id="rId1" Type="http://schemas.openxmlformats.org/officeDocument/2006/relationships/slideLayout" Target="../slideLayouts/slideLayout4.xml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5.emf"/><Relationship Id="rId2" Type="http://schemas.openxmlformats.org/officeDocument/2006/relationships/package" Target="../embeddings/Microsoft_Word_Document116.docx"/><Relationship Id="rId1" Type="http://schemas.openxmlformats.org/officeDocument/2006/relationships/slideLayout" Target="../slideLayouts/slideLayout4.xml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6.emf"/><Relationship Id="rId2" Type="http://schemas.openxmlformats.org/officeDocument/2006/relationships/package" Target="../embeddings/Microsoft_Word_Document117.docx"/><Relationship Id="rId1" Type="http://schemas.openxmlformats.org/officeDocument/2006/relationships/slideLayout" Target="../slideLayouts/slideLayout4.xml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7.emf"/><Relationship Id="rId2" Type="http://schemas.openxmlformats.org/officeDocument/2006/relationships/package" Target="../embeddings/Microsoft_Word_Document118.docx"/><Relationship Id="rId1" Type="http://schemas.openxmlformats.org/officeDocument/2006/relationships/slideLayout" Target="../slideLayouts/slideLayout4.xml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8.emf"/><Relationship Id="rId2" Type="http://schemas.openxmlformats.org/officeDocument/2006/relationships/package" Target="../embeddings/Microsoft_Word_Document119.docx"/><Relationship Id="rId1" Type="http://schemas.openxmlformats.org/officeDocument/2006/relationships/slideLayout" Target="../slideLayouts/slideLayout4.xml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9.emf"/><Relationship Id="rId2" Type="http://schemas.openxmlformats.org/officeDocument/2006/relationships/package" Target="../embeddings/Microsoft_Word_Document120.docx"/><Relationship Id="rId1" Type="http://schemas.openxmlformats.org/officeDocument/2006/relationships/slideLayout" Target="../slideLayouts/slideLayout4.xml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emf"/><Relationship Id="rId2" Type="http://schemas.openxmlformats.org/officeDocument/2006/relationships/package" Target="../embeddings/Microsoft_Word_Document121.docx"/><Relationship Id="rId1" Type="http://schemas.openxmlformats.org/officeDocument/2006/relationships/slideLayout" Target="../slideLayouts/slideLayout4.xml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1.emf"/><Relationship Id="rId2" Type="http://schemas.openxmlformats.org/officeDocument/2006/relationships/package" Target="../embeddings/Microsoft_Word_Document122.docx"/><Relationship Id="rId1" Type="http://schemas.openxmlformats.org/officeDocument/2006/relationships/slideLayout" Target="../slideLayouts/slideLayout4.xml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2.emf"/><Relationship Id="rId2" Type="http://schemas.openxmlformats.org/officeDocument/2006/relationships/package" Target="../embeddings/Microsoft_Word_Document123.docx"/><Relationship Id="rId1" Type="http://schemas.openxmlformats.org/officeDocument/2006/relationships/slideLayout" Target="../slideLayouts/slideLayout4.xml"/></Relationships>
</file>

<file path=ppt/slides/_rels/slide1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3.emf"/><Relationship Id="rId2" Type="http://schemas.openxmlformats.org/officeDocument/2006/relationships/package" Target="../embeddings/Microsoft_Word_Document124.docx"/><Relationship Id="rId1" Type="http://schemas.openxmlformats.org/officeDocument/2006/relationships/slideLayout" Target="../slideLayouts/slideLayout4.xml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4.emf"/><Relationship Id="rId2" Type="http://schemas.openxmlformats.org/officeDocument/2006/relationships/package" Target="../embeddings/Microsoft_Word_Document125.docx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package" Target="../embeddings/Microsoft_Word_Document9.docx"/><Relationship Id="rId1" Type="http://schemas.openxmlformats.org/officeDocument/2006/relationships/slideLayout" Target="../slideLayouts/slideLayout4.xml"/></Relationships>
</file>

<file path=ppt/slides/_rels/slide1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5.emf"/><Relationship Id="rId2" Type="http://schemas.openxmlformats.org/officeDocument/2006/relationships/package" Target="../embeddings/Microsoft_Word_Document126.docx"/><Relationship Id="rId1" Type="http://schemas.openxmlformats.org/officeDocument/2006/relationships/slideLayout" Target="../slideLayouts/slideLayout4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6.emf"/><Relationship Id="rId2" Type="http://schemas.openxmlformats.org/officeDocument/2006/relationships/package" Target="../embeddings/Microsoft_Word_Document127.docx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package" Target="../embeddings/Microsoft_Word_Document10.docx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package" Target="../embeddings/Microsoft_Word_Document11.docx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package" Target="../embeddings/Microsoft_Word_Document12.docx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package" Target="../embeddings/Microsoft_Word_Document13.docx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3.emf"/><Relationship Id="rId4" Type="http://schemas.openxmlformats.org/officeDocument/2006/relationships/package" Target="../embeddings/Microsoft_Word_Document14.docx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package" Target="../embeddings/Microsoft_Word_Document15.docx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package" Target="../embeddings/Microsoft_Word_Document16.docx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package" Target="../embeddings/Microsoft_Word_Document17.docx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package" Target="../embeddings/Microsoft_Word_Document18.docx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package" Target="../embeddings/Microsoft_Word_Document19.docx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package" Target="../embeddings/Microsoft_Word_Document20.docx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package" Target="../embeddings/Microsoft_Word_Document21.docx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package" Target="../embeddings/Microsoft_Word_Document22.docx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package" Target="../embeddings/Microsoft_Word_Document23.docx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package" Target="../embeddings/Microsoft_Word_Document24.docx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package" Target="../embeddings/Microsoft_Word_Document25.docx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package" Target="../embeddings/Microsoft_Word_Document26.docx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package" Target="../embeddings/Microsoft_Word_Document.docx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package" Target="../embeddings/Microsoft_Word_Document27.docx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package" Target="../embeddings/Microsoft_Word_Document28.docx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8.emf"/><Relationship Id="rId4" Type="http://schemas.openxmlformats.org/officeDocument/2006/relationships/package" Target="../embeddings/Microsoft_Word_Document29.docx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package" Target="../embeddings/Microsoft_Word_Document30.docx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0.emf"/><Relationship Id="rId4" Type="http://schemas.openxmlformats.org/officeDocument/2006/relationships/package" Target="../embeddings/Microsoft_Word_Document31.docx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package" Target="../embeddings/Microsoft_Word_Document32.docx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package" Target="../embeddings/Microsoft_Word_Document33.docx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package" Target="../embeddings/Microsoft_Word_Document34.docx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package" Target="../embeddings/Microsoft_Word_Document35.docx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package" Target="../embeddings/Microsoft_Word_Document36.docx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package" Target="../embeddings/Microsoft_Word_Document37.docx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package" Target="../embeddings/Microsoft_Word_Document38.docx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package" Target="../embeddings/Microsoft_Word_Document39.docx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2" Type="http://schemas.openxmlformats.org/officeDocument/2006/relationships/package" Target="../embeddings/Microsoft_Word_Document40.docx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package" Target="../embeddings/Microsoft_Word_Document41.docx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package" Target="../embeddings/Microsoft_Word_Document42.docx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2" Type="http://schemas.openxmlformats.org/officeDocument/2006/relationships/package" Target="../embeddings/Microsoft_Word_Document43.docx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2" Type="http://schemas.openxmlformats.org/officeDocument/2006/relationships/package" Target="../embeddings/Microsoft_Word_Document44.docx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4.emf"/><Relationship Id="rId4" Type="http://schemas.openxmlformats.org/officeDocument/2006/relationships/package" Target="../embeddings/Microsoft_Word_Document45.docx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2" Type="http://schemas.openxmlformats.org/officeDocument/2006/relationships/package" Target="../embeddings/Microsoft_Word_Document46.docx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6.emf"/><Relationship Id="rId4" Type="http://schemas.openxmlformats.org/officeDocument/2006/relationships/package" Target="../embeddings/Microsoft_Word_Document47.docx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package" Target="../embeddings/Microsoft_Word_Document48.docx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package" Target="../embeddings/Microsoft_Word_Document1.docx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package" Target="../embeddings/Microsoft_Word_Document49.docx"/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emf"/><Relationship Id="rId2" Type="http://schemas.openxmlformats.org/officeDocument/2006/relationships/package" Target="../embeddings/Microsoft_Word_Document50.docx"/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2" Type="http://schemas.openxmlformats.org/officeDocument/2006/relationships/package" Target="../embeddings/Microsoft_Word_Document51.docx"/><Relationship Id="rId1" Type="http://schemas.openxmlformats.org/officeDocument/2006/relationships/slideLayout" Target="../slideLayouts/slideLayout4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2" Type="http://schemas.openxmlformats.org/officeDocument/2006/relationships/package" Target="../embeddings/Microsoft_Word_Document52.docx"/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emf"/><Relationship Id="rId2" Type="http://schemas.openxmlformats.org/officeDocument/2006/relationships/package" Target="../embeddings/Microsoft_Word_Document53.docx"/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2" Type="http://schemas.openxmlformats.org/officeDocument/2006/relationships/package" Target="../embeddings/Microsoft_Word_Document54.docx"/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2" Type="http://schemas.openxmlformats.org/officeDocument/2006/relationships/package" Target="../embeddings/Microsoft_Word_Document55.docx"/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emf"/><Relationship Id="rId2" Type="http://schemas.openxmlformats.org/officeDocument/2006/relationships/package" Target="../embeddings/Microsoft_Word_Document56.docx"/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package" Target="../embeddings/Microsoft_Word_Document57.docx"/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2" Type="http://schemas.openxmlformats.org/officeDocument/2006/relationships/package" Target="../embeddings/Microsoft_Word_Document58.docx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package" Target="../embeddings/Microsoft_Word_Document2.docx"/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2" Type="http://schemas.openxmlformats.org/officeDocument/2006/relationships/package" Target="../embeddings/Microsoft_Word_Document59.docx"/><Relationship Id="rId1" Type="http://schemas.openxmlformats.org/officeDocument/2006/relationships/slideLayout" Target="../slideLayouts/slideLayout4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emf"/><Relationship Id="rId2" Type="http://schemas.openxmlformats.org/officeDocument/2006/relationships/package" Target="../embeddings/Microsoft_Word_Document60.docx"/><Relationship Id="rId1" Type="http://schemas.openxmlformats.org/officeDocument/2006/relationships/slideLayout" Target="../slideLayouts/slideLayout4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2" Type="http://schemas.openxmlformats.org/officeDocument/2006/relationships/package" Target="../embeddings/Microsoft_Word_Document61.docx"/><Relationship Id="rId1" Type="http://schemas.openxmlformats.org/officeDocument/2006/relationships/slideLayout" Target="../slideLayouts/slideLayout4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emf"/><Relationship Id="rId2" Type="http://schemas.openxmlformats.org/officeDocument/2006/relationships/package" Target="../embeddings/Microsoft_Word_Document62.docx"/><Relationship Id="rId1" Type="http://schemas.openxmlformats.org/officeDocument/2006/relationships/slideLayout" Target="../slideLayouts/slideLayout4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emf"/><Relationship Id="rId2" Type="http://schemas.openxmlformats.org/officeDocument/2006/relationships/package" Target="../embeddings/Microsoft_Word_Document63.docx"/><Relationship Id="rId1" Type="http://schemas.openxmlformats.org/officeDocument/2006/relationships/slideLayout" Target="../slideLayouts/slideLayout4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emf"/><Relationship Id="rId2" Type="http://schemas.openxmlformats.org/officeDocument/2006/relationships/package" Target="../embeddings/Microsoft_Word_Document64.docx"/><Relationship Id="rId1" Type="http://schemas.openxmlformats.org/officeDocument/2006/relationships/slideLayout" Target="../slideLayouts/slideLayout4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emf"/><Relationship Id="rId2" Type="http://schemas.openxmlformats.org/officeDocument/2006/relationships/package" Target="../embeddings/Microsoft_Word_Document65.docx"/><Relationship Id="rId1" Type="http://schemas.openxmlformats.org/officeDocument/2006/relationships/slideLayout" Target="../slideLayouts/slideLayout4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emf"/><Relationship Id="rId2" Type="http://schemas.openxmlformats.org/officeDocument/2006/relationships/package" Target="../embeddings/Microsoft_Word_Document66.docx"/><Relationship Id="rId1" Type="http://schemas.openxmlformats.org/officeDocument/2006/relationships/slideLayout" Target="../slideLayouts/slideLayout4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emf"/><Relationship Id="rId2" Type="http://schemas.openxmlformats.org/officeDocument/2006/relationships/package" Target="../embeddings/Microsoft_Word_Document67.docx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package" Target="../embeddings/Microsoft_Word_Document3.docx"/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emf"/><Relationship Id="rId2" Type="http://schemas.openxmlformats.org/officeDocument/2006/relationships/package" Target="../embeddings/Microsoft_Word_Document68.docx"/><Relationship Id="rId1" Type="http://schemas.openxmlformats.org/officeDocument/2006/relationships/slideLayout" Target="../slideLayouts/slideLayout4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emf"/><Relationship Id="rId2" Type="http://schemas.openxmlformats.org/officeDocument/2006/relationships/package" Target="../embeddings/Microsoft_Word_Document69.docx"/><Relationship Id="rId1" Type="http://schemas.openxmlformats.org/officeDocument/2006/relationships/slideLayout" Target="../slideLayouts/slideLayout4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emf"/><Relationship Id="rId2" Type="http://schemas.openxmlformats.org/officeDocument/2006/relationships/package" Target="../embeddings/Microsoft_Word_Document70.docx"/><Relationship Id="rId1" Type="http://schemas.openxmlformats.org/officeDocument/2006/relationships/slideLayout" Target="../slideLayouts/slideLayout4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emf"/><Relationship Id="rId2" Type="http://schemas.openxmlformats.org/officeDocument/2006/relationships/package" Target="../embeddings/Microsoft_Word_Document71.docx"/><Relationship Id="rId1" Type="http://schemas.openxmlformats.org/officeDocument/2006/relationships/slideLayout" Target="../slideLayouts/slideLayout4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emf"/><Relationship Id="rId2" Type="http://schemas.openxmlformats.org/officeDocument/2006/relationships/package" Target="../embeddings/Microsoft_Word_Document72.docx"/><Relationship Id="rId1" Type="http://schemas.openxmlformats.org/officeDocument/2006/relationships/slideLayout" Target="../slideLayouts/slideLayout4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emf"/><Relationship Id="rId2" Type="http://schemas.openxmlformats.org/officeDocument/2006/relationships/package" Target="../embeddings/Microsoft_Word_Document73.docx"/><Relationship Id="rId1" Type="http://schemas.openxmlformats.org/officeDocument/2006/relationships/slideLayout" Target="../slideLayouts/slideLayout4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emf"/><Relationship Id="rId2" Type="http://schemas.openxmlformats.org/officeDocument/2006/relationships/package" Target="../embeddings/Microsoft_Word_Document74.docx"/><Relationship Id="rId1" Type="http://schemas.openxmlformats.org/officeDocument/2006/relationships/slideLayout" Target="../slideLayouts/slideLayout4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emf"/><Relationship Id="rId2" Type="http://schemas.openxmlformats.org/officeDocument/2006/relationships/package" Target="../embeddings/Microsoft_Word_Document75.docx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.docx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emf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emf"/><Relationship Id="rId2" Type="http://schemas.openxmlformats.org/officeDocument/2006/relationships/package" Target="../embeddings/Microsoft_Word_Document76.docx"/><Relationship Id="rId1" Type="http://schemas.openxmlformats.org/officeDocument/2006/relationships/slideLayout" Target="../slideLayouts/slideLayout4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emf"/><Relationship Id="rId2" Type="http://schemas.openxmlformats.org/officeDocument/2006/relationships/package" Target="../embeddings/Microsoft_Word_Document77.docx"/><Relationship Id="rId1" Type="http://schemas.openxmlformats.org/officeDocument/2006/relationships/slideLayout" Target="../slideLayouts/slideLayout4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emf"/><Relationship Id="rId2" Type="http://schemas.openxmlformats.org/officeDocument/2006/relationships/package" Target="../embeddings/Microsoft_Word_Document78.docx"/><Relationship Id="rId1" Type="http://schemas.openxmlformats.org/officeDocument/2006/relationships/slideLayout" Target="../slideLayouts/slideLayout4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emf"/><Relationship Id="rId2" Type="http://schemas.openxmlformats.org/officeDocument/2006/relationships/package" Target="../embeddings/Microsoft_Word_Document79.docx"/><Relationship Id="rId1" Type="http://schemas.openxmlformats.org/officeDocument/2006/relationships/slideLayout" Target="../slideLayouts/slideLayout4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emf"/><Relationship Id="rId2" Type="http://schemas.openxmlformats.org/officeDocument/2006/relationships/package" Target="../embeddings/Microsoft_Word_Document80.docx"/><Relationship Id="rId1" Type="http://schemas.openxmlformats.org/officeDocument/2006/relationships/slideLayout" Target="../slideLayouts/slideLayout4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emf"/><Relationship Id="rId2" Type="http://schemas.openxmlformats.org/officeDocument/2006/relationships/package" Target="../embeddings/Microsoft_Word_Document81.docx"/><Relationship Id="rId1" Type="http://schemas.openxmlformats.org/officeDocument/2006/relationships/slideLayout" Target="../slideLayouts/slideLayout4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emf"/><Relationship Id="rId2" Type="http://schemas.openxmlformats.org/officeDocument/2006/relationships/package" Target="../embeddings/Microsoft_Word_Document82.docx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2.emf"/><Relationship Id="rId4" Type="http://schemas.openxmlformats.org/officeDocument/2006/relationships/package" Target="../embeddings/Microsoft_Word_Document83.docx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emf"/><Relationship Id="rId2" Type="http://schemas.openxmlformats.org/officeDocument/2006/relationships/package" Target="../embeddings/Microsoft_Word_Document84.docx"/><Relationship Id="rId1" Type="http://schemas.openxmlformats.org/officeDocument/2006/relationships/slideLayout" Target="../slideLayouts/slideLayout4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emf"/><Relationship Id="rId2" Type="http://schemas.openxmlformats.org/officeDocument/2006/relationships/package" Target="../embeddings/Microsoft_Word_Document85.docx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package" Target="../embeddings/Microsoft_Word_Document5.docx"/><Relationship Id="rId1" Type="http://schemas.openxmlformats.org/officeDocument/2006/relationships/slideLayout" Target="../slideLayouts/slideLayout4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emf"/><Relationship Id="rId2" Type="http://schemas.openxmlformats.org/officeDocument/2006/relationships/package" Target="../embeddings/Microsoft_Word_Document86.docx"/><Relationship Id="rId1" Type="http://schemas.openxmlformats.org/officeDocument/2006/relationships/slideLayout" Target="../slideLayouts/slideLayout4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emf"/><Relationship Id="rId2" Type="http://schemas.openxmlformats.org/officeDocument/2006/relationships/package" Target="../embeddings/Microsoft_Word_Document87.docx"/><Relationship Id="rId1" Type="http://schemas.openxmlformats.org/officeDocument/2006/relationships/slideLayout" Target="../slideLayouts/slideLayout4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emf"/><Relationship Id="rId2" Type="http://schemas.openxmlformats.org/officeDocument/2006/relationships/package" Target="../embeddings/Microsoft_Word_Document88.docx"/><Relationship Id="rId1" Type="http://schemas.openxmlformats.org/officeDocument/2006/relationships/slideLayout" Target="../slideLayouts/slideLayout4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emf"/><Relationship Id="rId2" Type="http://schemas.openxmlformats.org/officeDocument/2006/relationships/package" Target="../embeddings/Microsoft_Word_Document89.docx"/><Relationship Id="rId1" Type="http://schemas.openxmlformats.org/officeDocument/2006/relationships/slideLayout" Target="../slideLayouts/slideLayout4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emf"/><Relationship Id="rId2" Type="http://schemas.openxmlformats.org/officeDocument/2006/relationships/package" Target="../embeddings/Microsoft_Word_Document90.docx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0.emf"/><Relationship Id="rId4" Type="http://schemas.openxmlformats.org/officeDocument/2006/relationships/package" Target="../embeddings/Microsoft_Word_Document91.docx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emf"/><Relationship Id="rId2" Type="http://schemas.openxmlformats.org/officeDocument/2006/relationships/package" Target="../embeddings/Microsoft_Word_Document92.docx"/><Relationship Id="rId1" Type="http://schemas.openxmlformats.org/officeDocument/2006/relationships/slideLayout" Target="../slideLayouts/slideLayout4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emf"/><Relationship Id="rId2" Type="http://schemas.openxmlformats.org/officeDocument/2006/relationships/package" Target="../embeddings/Microsoft_Word_Document93.docx"/><Relationship Id="rId1" Type="http://schemas.openxmlformats.org/officeDocument/2006/relationships/slideLayout" Target="../slideLayouts/slideLayout4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3.emf"/><Relationship Id="rId2" Type="http://schemas.openxmlformats.org/officeDocument/2006/relationships/package" Target="../embeddings/Microsoft_Word_Document94.docx"/><Relationship Id="rId1" Type="http://schemas.openxmlformats.org/officeDocument/2006/relationships/slideLayout" Target="../slideLayouts/slideLayout4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emf"/><Relationship Id="rId2" Type="http://schemas.openxmlformats.org/officeDocument/2006/relationships/package" Target="../embeddings/Microsoft_Word_Document95.docx"/><Relationship Id="rId1" Type="http://schemas.openxmlformats.org/officeDocument/2006/relationships/slideLayout" Target="../slideLayouts/slideLayout4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5.emf"/><Relationship Id="rId2" Type="http://schemas.openxmlformats.org/officeDocument/2006/relationships/package" Target="../embeddings/Microsoft_Word_Document96.docx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39">
            <a:extLst>
              <a:ext uri="{FF2B5EF4-FFF2-40B4-BE49-F238E27FC236}">
                <a16:creationId xmlns:a16="http://schemas.microsoft.com/office/drawing/2014/main" id="{09073DB5-2152-4F2C-8FE7-11699B4E67A9}"/>
              </a:ext>
            </a:extLst>
          </p:cNvPr>
          <p:cNvSpPr txBox="1"/>
          <p:nvPr/>
        </p:nvSpPr>
        <p:spPr>
          <a:xfrm>
            <a:off x="1575169" y="1478417"/>
            <a:ext cx="2262123" cy="923314"/>
          </a:xfrm>
          <a:prstGeom prst="rect">
            <a:avLst/>
          </a:prstGeom>
          <a:noFill/>
        </p:spPr>
        <p:txBody>
          <a:bodyPr wrap="none" lIns="91423" tIns="45712" rIns="91423" bIns="45712" rtlCol="0">
            <a:spAutoFit/>
          </a:bodyPr>
          <a:lstStyle/>
          <a:p>
            <a:r>
              <a:rPr lang="zh-CN" altLang="en-US" sz="5400">
                <a:solidFill>
                  <a:srgbClr val="4472C4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第</a:t>
            </a:r>
            <a:r>
              <a:rPr lang="en-US" altLang="zh-CN" sz="5400">
                <a:solidFill>
                  <a:srgbClr val="4472C4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10</a:t>
            </a:r>
            <a:r>
              <a:rPr lang="zh-CN" altLang="en-US" sz="5400">
                <a:solidFill>
                  <a:srgbClr val="4472C4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章</a:t>
            </a:r>
            <a:endParaRPr lang="zh-CN" altLang="en-US" sz="5400" dirty="0">
              <a:solidFill>
                <a:srgbClr val="4472C4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91DC2954-D90A-460B-8EE6-0E8298F94365}"/>
              </a:ext>
            </a:extLst>
          </p:cNvPr>
          <p:cNvSpPr/>
          <p:nvPr/>
        </p:nvSpPr>
        <p:spPr>
          <a:xfrm>
            <a:off x="1582140" y="2719977"/>
            <a:ext cx="2544252" cy="800203"/>
          </a:xfrm>
          <a:prstGeom prst="rect">
            <a:avLst/>
          </a:prstGeom>
          <a:noFill/>
          <a:ln>
            <a:noFill/>
          </a:ln>
          <a:effectLst>
            <a:glow rad="1905000">
              <a:srgbClr val="F14124">
                <a:alpha val="40000"/>
              </a:srgbClr>
            </a:glow>
            <a:softEdge rad="1270000"/>
          </a:effectLst>
        </p:spPr>
        <p:txBody>
          <a:bodyPr wrap="none" lIns="91423" tIns="45712" rIns="91423" bIns="45712">
            <a:spAutoFit/>
          </a:bodyPr>
          <a:lstStyle/>
          <a:p>
            <a:pPr algn="ctr"/>
            <a:r>
              <a:rPr lang="zh-CN" altLang="en-US" sz="4600" b="1">
                <a:solidFill>
                  <a:srgbClr val="4472C4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多元分析</a:t>
            </a:r>
            <a:endParaRPr lang="zh-CN" altLang="en-US" sz="4600" b="1" dirty="0">
              <a:solidFill>
                <a:srgbClr val="4472C4"/>
              </a:solidFill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9720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3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0" accel="100000" fill="hold">
                                          <p:stCondLst>
                                            <p:cond delay="63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00"/>
                            </p:stCondLst>
                            <p:childTnLst>
                              <p:par>
                                <p:cTn id="12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16382600"/>
              </p:ext>
            </p:extLst>
          </p:nvPr>
        </p:nvGraphicFramePr>
        <p:xfrm>
          <a:off x="531813" y="804863"/>
          <a:ext cx="7861300" cy="3821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963405" progId="Word.Document.12">
                  <p:embed/>
                </p:oleObj>
              </mc:Choice>
              <mc:Fallback>
                <p:oleObj name="Document" r:id="rId2" imgW="8129635" imgH="396340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8211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24851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91215434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86302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38385765"/>
              </p:ext>
            </p:extLst>
          </p:nvPr>
        </p:nvGraphicFramePr>
        <p:xfrm>
          <a:off x="531813" y="804863"/>
          <a:ext cx="7861300" cy="3440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568253" progId="Word.Document.12">
                  <p:embed/>
                </p:oleObj>
              </mc:Choice>
              <mc:Fallback>
                <p:oleObj name="Document" r:id="rId2" imgW="8129635" imgH="3568253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4401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61551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92874253"/>
              </p:ext>
            </p:extLst>
          </p:nvPr>
        </p:nvGraphicFramePr>
        <p:xfrm>
          <a:off x="531813" y="804863"/>
          <a:ext cx="7861300" cy="5705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911068" progId="Word.Document.12">
                  <p:embed/>
                </p:oleObj>
              </mc:Choice>
              <mc:Fallback>
                <p:oleObj name="Document" r:id="rId2" imgW="8129635" imgH="5911068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705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01496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02864274"/>
              </p:ext>
            </p:extLst>
          </p:nvPr>
        </p:nvGraphicFramePr>
        <p:xfrm>
          <a:off x="531813" y="804863"/>
          <a:ext cx="8312150" cy="4776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566632" imgH="4941611" progId="Word.Document.12">
                  <p:embed/>
                </p:oleObj>
              </mc:Choice>
              <mc:Fallback>
                <p:oleObj name="Document" r:id="rId2" imgW="8566632" imgH="4941611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8312150" cy="47767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20368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98661108"/>
              </p:ext>
            </p:extLst>
          </p:nvPr>
        </p:nvGraphicFramePr>
        <p:xfrm>
          <a:off x="395287" y="638268"/>
          <a:ext cx="8353425" cy="6427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621664" imgH="6650173" progId="Word.Document.12">
                  <p:embed/>
                </p:oleObj>
              </mc:Choice>
              <mc:Fallback>
                <p:oleObj name="Document" r:id="rId2" imgW="8621664" imgH="6650173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95287" y="638268"/>
                        <a:ext cx="8353425" cy="64277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45131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2062416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6414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3DF7DC0-9AEC-4FC3-AD92-1B7907AC0806}"/>
              </a:ext>
            </a:extLst>
          </p:cNvPr>
          <p:cNvSpPr txBox="1"/>
          <p:nvPr/>
        </p:nvSpPr>
        <p:spPr>
          <a:xfrm>
            <a:off x="384870" y="574120"/>
            <a:ext cx="631683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200" b="1">
                <a:solidFill>
                  <a:srgbClr val="319095"/>
                </a:solidFill>
              </a:rPr>
              <a:t>10.2.3</a:t>
            </a:r>
            <a:r>
              <a:rPr lang="zh-CN" altLang="zh-CN" sz="4200" b="1">
                <a:solidFill>
                  <a:srgbClr val="319095"/>
                </a:solidFill>
              </a:rPr>
              <a:t>主成分回归分析</a:t>
            </a:r>
            <a:endParaRPr lang="zh-CN" altLang="en-US" sz="4200" b="1" dirty="0">
              <a:solidFill>
                <a:srgbClr val="319095"/>
              </a:solidFill>
            </a:endParaRPr>
          </a:p>
        </p:txBody>
      </p:sp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10086971"/>
              </p:ext>
            </p:extLst>
          </p:nvPr>
        </p:nvGraphicFramePr>
        <p:xfrm>
          <a:off x="490538" y="1501775"/>
          <a:ext cx="8189912" cy="1787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53322" imgH="1784127" progId="Word.Document.12">
                  <p:embed/>
                </p:oleObj>
              </mc:Choice>
              <mc:Fallback>
                <p:oleObj name="Document" r:id="rId2" imgW="8153322" imgH="1784127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90538" y="1501775"/>
                        <a:ext cx="8189912" cy="1787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D1171C8D-6327-4622-A38D-DA77EB5ED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10746483"/>
              </p:ext>
            </p:extLst>
          </p:nvPr>
        </p:nvGraphicFramePr>
        <p:xfrm>
          <a:off x="505572" y="3159125"/>
          <a:ext cx="8188325" cy="3698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4" imgW="8153322" imgH="3702612" progId="Word.Document.12">
                  <p:embed/>
                </p:oleObj>
              </mc:Choice>
              <mc:Fallback>
                <p:oleObj name="Document" r:id="rId4" imgW="8153322" imgH="3702612" progId="Word.Document.12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D1171C8D-6327-4622-A38D-DA77EB5ED0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05572" y="3159125"/>
                        <a:ext cx="8188325" cy="3698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74211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67655138"/>
              </p:ext>
            </p:extLst>
          </p:nvPr>
        </p:nvGraphicFramePr>
        <p:xfrm>
          <a:off x="279400" y="898993"/>
          <a:ext cx="8585200" cy="5295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836780" imgH="5478176" progId="Word.Document.12">
                  <p:embed/>
                </p:oleObj>
              </mc:Choice>
              <mc:Fallback>
                <p:oleObj name="Document" r:id="rId2" imgW="8836780" imgH="5478176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79400" y="898993"/>
                        <a:ext cx="8585200" cy="5295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73429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77780244"/>
              </p:ext>
            </p:extLst>
          </p:nvPr>
        </p:nvGraphicFramePr>
        <p:xfrm>
          <a:off x="531813" y="804863"/>
          <a:ext cx="7861300" cy="479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180559" progId="Word.Document.12">
                  <p:embed/>
                </p:oleObj>
              </mc:Choice>
              <mc:Fallback>
                <p:oleObj name="Document" r:id="rId2" imgW="8129635" imgH="5180559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791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16268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93561366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65980" progId="Word.Document.12">
                  <p:embed/>
                </p:oleObj>
              </mc:Choice>
              <mc:Fallback>
                <p:oleObj name="Document" r:id="rId2" imgW="8129635" imgH="2965980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28791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10107438"/>
              </p:ext>
            </p:extLst>
          </p:nvPr>
        </p:nvGraphicFramePr>
        <p:xfrm>
          <a:off x="531813" y="804863"/>
          <a:ext cx="7861300" cy="4408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570721" progId="Word.Document.12">
                  <p:embed/>
                </p:oleObj>
              </mc:Choice>
              <mc:Fallback>
                <p:oleObj name="Document" r:id="rId2" imgW="8129635" imgH="4570721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408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65540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93896535"/>
              </p:ext>
            </p:extLst>
          </p:nvPr>
        </p:nvGraphicFramePr>
        <p:xfrm>
          <a:off x="531813" y="804863"/>
          <a:ext cx="7861300" cy="419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342708" progId="Word.Document.12">
                  <p:embed/>
                </p:oleObj>
              </mc:Choice>
              <mc:Fallback>
                <p:oleObj name="Document" r:id="rId2" imgW="8129635" imgH="4342708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19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415177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46434526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06097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84022078"/>
              </p:ext>
            </p:extLst>
          </p:nvPr>
        </p:nvGraphicFramePr>
        <p:xfrm>
          <a:off x="531813" y="804863"/>
          <a:ext cx="7861300" cy="3194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306740" progId="Word.Document.12">
                  <p:embed/>
                </p:oleObj>
              </mc:Choice>
              <mc:Fallback>
                <p:oleObj name="Document" r:id="rId2" imgW="8129635" imgH="3306740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194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2612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18135819"/>
              </p:ext>
            </p:extLst>
          </p:nvPr>
        </p:nvGraphicFramePr>
        <p:xfrm>
          <a:off x="531813" y="804863"/>
          <a:ext cx="8053387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337628" imgH="4066127" progId="Word.Document.12">
                  <p:embed/>
                </p:oleObj>
              </mc:Choice>
              <mc:Fallback>
                <p:oleObj name="Document" r:id="rId2" imgW="8337628" imgH="4066127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8053387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9514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DC4A89FE-EC66-4AD6-B633-CCEE39F31F6D}"/>
              </a:ext>
            </a:extLst>
          </p:cNvPr>
          <p:cNvSpPr txBox="1"/>
          <p:nvPr/>
        </p:nvSpPr>
        <p:spPr>
          <a:xfrm>
            <a:off x="500903" y="573863"/>
            <a:ext cx="702945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计算的</a:t>
            </a:r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Matlab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程序如下：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clc,clear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a=readmatrix('data10_5.txt'); [m,n]=size(a);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x0=a(:,[1:n-1]); y0=a(:,n); 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hg1=[ones(m,1),x0]\y0; 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计算普通最小二乘法回归系数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hg1=hg1'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变成行向量显示回归系数</a:t>
            </a:r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,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其中第</a:t>
            </a:r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1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个分量是常数项，其它按</a:t>
            </a:r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x1,...,xn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排序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fprintf('y=%f',hg1(1));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开始显示普通最小二乘法回归结果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for i=2:n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    if hg1(i)&gt;0  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       fprintf('+%f*x%d',hg1(i),i-1);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    else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       fprintf('%f*x%d',hg1(i),i-1)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    end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end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fprintf('\n')  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r=corrcoef(x0)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计算相关系数矩阵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xd=zscore(x0);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对设计矩阵进行标准化处理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yd=zscore(y0);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对</a:t>
            </a:r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y0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进行标准化处理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[vec1,lamda,rate]=pcacov(r) %vec1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为</a:t>
            </a:r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r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的特征向量，</a:t>
            </a:r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lamda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为</a:t>
            </a:r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r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的特征值，</a:t>
            </a:r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rate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为各个主成分的贡献率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11028675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1E268D3D-3882-4D99-9B77-7693C6653D99}"/>
              </a:ext>
            </a:extLst>
          </p:cNvPr>
          <p:cNvSpPr txBox="1"/>
          <p:nvPr/>
        </p:nvSpPr>
        <p:spPr>
          <a:xfrm>
            <a:off x="107576" y="674400"/>
            <a:ext cx="7920318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66700"/>
            <a:r>
              <a:rPr lang="en-US" altLang="zh-CN" sz="16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f=repmat(sign(sum(vec1)),size(vec1,1),1); %</a:t>
            </a:r>
            <a:r>
              <a:rPr lang="zh-CN" altLang="zh-CN" sz="16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构造与</a:t>
            </a:r>
            <a:r>
              <a:rPr lang="en-US" altLang="zh-CN" sz="16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vec1</a:t>
            </a:r>
            <a:r>
              <a:rPr lang="zh-CN" altLang="zh-CN" sz="16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同维数的元素为</a:t>
            </a:r>
            <a:r>
              <a:rPr lang="en-US" altLang="zh-CN" sz="16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±1</a:t>
            </a:r>
            <a:r>
              <a:rPr lang="zh-CN" altLang="zh-CN" sz="16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的矩阵</a:t>
            </a:r>
            <a:endParaRPr lang="zh-CN" altLang="zh-CN" sz="16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/>
            <a:r>
              <a:rPr lang="en-US" altLang="zh-CN" sz="16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vec2=vec1.*f %</a:t>
            </a:r>
            <a:r>
              <a:rPr lang="zh-CN" altLang="zh-CN" sz="16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修改特征向量的正负号，使得特征向量的所有分量和为正</a:t>
            </a:r>
            <a:endParaRPr lang="zh-CN" altLang="zh-CN" sz="16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/>
            <a:r>
              <a:rPr lang="en-US" altLang="zh-CN" sz="16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contr=cumsum(rate) %</a:t>
            </a:r>
            <a:r>
              <a:rPr lang="zh-CN" altLang="zh-CN" sz="16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计算累积贡献率，第</a:t>
            </a:r>
            <a:r>
              <a:rPr lang="en-US" altLang="zh-CN" sz="16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i</a:t>
            </a:r>
            <a:r>
              <a:rPr lang="zh-CN" altLang="zh-CN" sz="16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个分量表示前</a:t>
            </a:r>
            <a:r>
              <a:rPr lang="en-US" altLang="zh-CN" sz="16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i</a:t>
            </a:r>
            <a:r>
              <a:rPr lang="zh-CN" altLang="zh-CN" sz="16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个主成分的贡献率</a:t>
            </a:r>
            <a:endParaRPr lang="zh-CN" altLang="zh-CN" sz="16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/>
            <a:r>
              <a:rPr lang="en-US" altLang="zh-CN" sz="16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df=xd*vec2;  %</a:t>
            </a:r>
            <a:r>
              <a:rPr lang="zh-CN" altLang="zh-CN" sz="16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计算所有主成分的得分</a:t>
            </a:r>
            <a:endParaRPr lang="zh-CN" altLang="zh-CN" sz="16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/>
            <a:r>
              <a:rPr lang="en-US" altLang="zh-CN" sz="16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num=input('</a:t>
            </a:r>
            <a:r>
              <a:rPr lang="zh-CN" altLang="zh-CN" sz="16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请选项主成分的个数</a:t>
            </a:r>
            <a:r>
              <a:rPr lang="en-US" altLang="zh-CN" sz="16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:')   %</a:t>
            </a:r>
            <a:r>
              <a:rPr lang="zh-CN" altLang="zh-CN" sz="16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通过累积贡献率交互式选择主成分的个数</a:t>
            </a:r>
            <a:endParaRPr lang="zh-CN" altLang="zh-CN" sz="16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/>
            <a:r>
              <a:rPr lang="en-US" altLang="zh-CN" sz="16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hg21=df(:,[1:num])\yd  %</a:t>
            </a:r>
            <a:r>
              <a:rPr lang="zh-CN" altLang="zh-CN" sz="16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主成分变量的回归系数</a:t>
            </a:r>
            <a:r>
              <a:rPr lang="en-US" altLang="zh-CN" sz="16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,</a:t>
            </a:r>
            <a:r>
              <a:rPr lang="zh-CN" altLang="zh-CN" sz="16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这里由于数据标准化，回归方程的常数项为</a:t>
            </a:r>
            <a:r>
              <a:rPr lang="en-US" altLang="zh-CN" sz="16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0</a:t>
            </a:r>
            <a:endParaRPr lang="zh-CN" altLang="zh-CN" sz="16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/>
            <a:r>
              <a:rPr lang="en-US" altLang="zh-CN" sz="16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hg22=vec2(:,1:num)*hg21  %</a:t>
            </a:r>
            <a:r>
              <a:rPr lang="zh-CN" altLang="zh-CN" sz="16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标准化变量的回归方程系数</a:t>
            </a:r>
            <a:endParaRPr lang="zh-CN" altLang="zh-CN" sz="16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/>
            <a:r>
              <a:rPr lang="en-US" altLang="zh-CN" sz="16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hg23=[mean(y0)-std(y0)*mean(x0)./std(x0)*hg22, std(y0)*hg22'./std(x0)]  %</a:t>
            </a:r>
            <a:r>
              <a:rPr lang="zh-CN" altLang="zh-CN" sz="16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计算原始变量回归方程的系数</a:t>
            </a:r>
            <a:endParaRPr lang="zh-CN" altLang="zh-CN" sz="16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/>
            <a:r>
              <a:rPr lang="en-US" altLang="zh-CN" sz="16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fprintf('y=%f',hg23(1)); %</a:t>
            </a:r>
            <a:r>
              <a:rPr lang="zh-CN" altLang="zh-CN" sz="16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开始显示主成分回归结果</a:t>
            </a:r>
            <a:endParaRPr lang="zh-CN" altLang="zh-CN" sz="16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/>
            <a:r>
              <a:rPr lang="en-US" altLang="zh-CN" sz="16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for i=2:n</a:t>
            </a:r>
            <a:endParaRPr lang="zh-CN" altLang="zh-CN" sz="16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/>
            <a:r>
              <a:rPr lang="en-US" altLang="zh-CN" sz="16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    if hg23(i)&gt;0</a:t>
            </a:r>
            <a:endParaRPr lang="zh-CN" altLang="zh-CN" sz="16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/>
            <a:r>
              <a:rPr lang="en-US" altLang="zh-CN" sz="16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        fprintf('+%f*x%d',hg23(i),i-1);</a:t>
            </a:r>
            <a:endParaRPr lang="zh-CN" altLang="zh-CN" sz="16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/>
            <a:r>
              <a:rPr lang="en-US" altLang="zh-CN" sz="16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    else</a:t>
            </a:r>
            <a:endParaRPr lang="zh-CN" altLang="zh-CN" sz="16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/>
            <a:r>
              <a:rPr lang="en-US" altLang="zh-CN" sz="16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        fprintf('%f*x%d',hg23(i),i-1);</a:t>
            </a:r>
            <a:endParaRPr lang="zh-CN" altLang="zh-CN" sz="16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/>
            <a:r>
              <a:rPr lang="en-US" altLang="zh-CN" sz="16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    end</a:t>
            </a:r>
            <a:endParaRPr lang="zh-CN" altLang="zh-CN" sz="16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/>
            <a:r>
              <a:rPr lang="en-US" altLang="zh-CN" sz="16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end</a:t>
            </a:r>
            <a:endParaRPr lang="zh-CN" altLang="zh-CN" sz="16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/>
            <a:r>
              <a:rPr lang="en-US" altLang="zh-CN" sz="16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fprintf('\n')</a:t>
            </a:r>
            <a:endParaRPr lang="zh-CN" altLang="zh-CN" sz="16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/>
            <a:r>
              <a:rPr lang="en-US" altLang="zh-CN" sz="16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%</a:t>
            </a:r>
            <a:r>
              <a:rPr lang="zh-CN" altLang="zh-CN" sz="16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下面计算两种回归分析的剩余标准差</a:t>
            </a:r>
            <a:endParaRPr lang="zh-CN" altLang="zh-CN" sz="16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/>
            <a:r>
              <a:rPr lang="en-US" altLang="zh-CN" sz="16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rmse1=sqrt(sum((hg1(1)+x0*hg1(2:end)'-y0).^2)/(m-n))   %</a:t>
            </a:r>
            <a:r>
              <a:rPr lang="zh-CN" altLang="zh-CN" sz="16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拟合了</a:t>
            </a:r>
            <a:r>
              <a:rPr lang="en-US" altLang="zh-CN" sz="16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n</a:t>
            </a:r>
            <a:r>
              <a:rPr lang="zh-CN" altLang="zh-CN" sz="16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个参数</a:t>
            </a:r>
            <a:endParaRPr lang="zh-CN" altLang="zh-CN" sz="16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/>
            <a:r>
              <a:rPr lang="en-US" altLang="zh-CN" sz="16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rmse2=sqrt(sum((hg23(1)+x0*hg23(2:end)'-y0).^2)/(m-num)) %</a:t>
            </a:r>
            <a:r>
              <a:rPr lang="zh-CN" altLang="zh-CN" sz="16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拟合了</a:t>
            </a:r>
            <a:r>
              <a:rPr lang="en-US" altLang="zh-CN" sz="16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num</a:t>
            </a:r>
            <a:r>
              <a:rPr lang="zh-CN" altLang="zh-CN" sz="16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个参数</a:t>
            </a:r>
            <a:endParaRPr lang="zh-CN" altLang="zh-CN" sz="16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66745653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3DF7DC0-9AEC-4FC3-AD92-1B7907AC0806}"/>
              </a:ext>
            </a:extLst>
          </p:cNvPr>
          <p:cNvSpPr txBox="1"/>
          <p:nvPr/>
        </p:nvSpPr>
        <p:spPr>
          <a:xfrm>
            <a:off x="384870" y="574120"/>
            <a:ext cx="875913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200" b="1">
                <a:solidFill>
                  <a:srgbClr val="319095"/>
                </a:solidFill>
              </a:rPr>
              <a:t>10.2.4</a:t>
            </a:r>
            <a:r>
              <a:rPr lang="zh-CN" altLang="zh-CN" sz="4200" b="1">
                <a:solidFill>
                  <a:srgbClr val="319095"/>
                </a:solidFill>
              </a:rPr>
              <a:t>主成分分析案例－我国各地区普通高等教育发展水平综合评价</a:t>
            </a:r>
          </a:p>
          <a:p>
            <a:endParaRPr lang="zh-CN" altLang="en-US" sz="4200" b="1" dirty="0">
              <a:solidFill>
                <a:srgbClr val="319095"/>
              </a:solidFill>
            </a:endParaRPr>
          </a:p>
        </p:txBody>
      </p:sp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39262360"/>
              </p:ext>
            </p:extLst>
          </p:nvPr>
        </p:nvGraphicFramePr>
        <p:xfrm>
          <a:off x="570805" y="2144339"/>
          <a:ext cx="8188325" cy="3194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53322" imgH="3186429" progId="Word.Document.12">
                  <p:embed/>
                </p:oleObj>
              </mc:Choice>
              <mc:Fallback>
                <p:oleObj name="Document" r:id="rId2" imgW="8153322" imgH="3186429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70805" y="2144339"/>
                        <a:ext cx="8188325" cy="3194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72409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D1171C8D-6327-4622-A38D-DA77EB5ED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51760386"/>
              </p:ext>
            </p:extLst>
          </p:nvPr>
        </p:nvGraphicFramePr>
        <p:xfrm>
          <a:off x="504825" y="1624013"/>
          <a:ext cx="8188325" cy="479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53322" imgH="4791531" progId="Word.Document.12">
                  <p:embed/>
                </p:oleObj>
              </mc:Choice>
              <mc:Fallback>
                <p:oleObj name="Document" r:id="rId2" imgW="8153322" imgH="4791531" progId="Word.Document.12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D1171C8D-6327-4622-A38D-DA77EB5ED0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04825" y="1624013"/>
                        <a:ext cx="8188325" cy="4791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B8DC3E65-1ED8-4E27-8166-5B4FC188AF4F}"/>
              </a:ext>
            </a:extLst>
          </p:cNvPr>
          <p:cNvSpPr txBox="1"/>
          <p:nvPr/>
        </p:nvSpPr>
        <p:spPr>
          <a:xfrm>
            <a:off x="384870" y="772240"/>
            <a:ext cx="6316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0293B8"/>
                </a:solidFill>
              </a:rPr>
              <a:t>1.</a:t>
            </a:r>
            <a:r>
              <a:rPr lang="zh-CN" altLang="zh-CN" sz="3600" b="1">
                <a:solidFill>
                  <a:srgbClr val="0293B8"/>
                </a:solidFill>
              </a:rPr>
              <a:t>主成分分析法的步骤</a:t>
            </a:r>
            <a:endParaRPr lang="zh-CN" altLang="en-US" sz="3600" b="1" dirty="0">
              <a:solidFill>
                <a:srgbClr val="0293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2876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98643284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69557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6700268"/>
              </p:ext>
            </p:extLst>
          </p:nvPr>
        </p:nvGraphicFramePr>
        <p:xfrm>
          <a:off x="531813" y="804863"/>
          <a:ext cx="7861300" cy="3889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11970" imgH="4023560" progId="Word.Document.12">
                  <p:embed/>
                </p:oleObj>
              </mc:Choice>
              <mc:Fallback>
                <p:oleObj name="Document" r:id="rId2" imgW="8111970" imgH="4023560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889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37710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66336517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5404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18019239"/>
              </p:ext>
            </p:extLst>
          </p:nvPr>
        </p:nvGraphicFramePr>
        <p:xfrm>
          <a:off x="531813" y="804863"/>
          <a:ext cx="7861300" cy="548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689898" progId="Word.Document.12">
                  <p:embed/>
                </p:oleObj>
              </mc:Choice>
              <mc:Fallback>
                <p:oleObj name="Document" r:id="rId2" imgW="8129635" imgH="5689898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486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90260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3184456"/>
              </p:ext>
            </p:extLst>
          </p:nvPr>
        </p:nvGraphicFramePr>
        <p:xfrm>
          <a:off x="531813" y="804863"/>
          <a:ext cx="8229600" cy="668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526115" imgH="6932232" progId="Word.Document.12">
                  <p:embed/>
                </p:oleObj>
              </mc:Choice>
              <mc:Fallback>
                <p:oleObj name="Document" r:id="rId2" imgW="8526115" imgH="6932232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8229600" cy="668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24785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41142901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178505" progId="Word.Document.12">
                  <p:embed/>
                </p:oleObj>
              </mc:Choice>
              <mc:Fallback>
                <p:oleObj name="Document" r:id="rId2" imgW="8129635" imgH="317850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3909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D1171C8D-6327-4622-A38D-DA77EB5ED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19731562"/>
              </p:ext>
            </p:extLst>
          </p:nvPr>
        </p:nvGraphicFramePr>
        <p:xfrm>
          <a:off x="504825" y="1624013"/>
          <a:ext cx="8188325" cy="434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53322" imgH="4342708" progId="Word.Document.12">
                  <p:embed/>
                </p:oleObj>
              </mc:Choice>
              <mc:Fallback>
                <p:oleObj name="Document" r:id="rId2" imgW="8153322" imgH="4342708" progId="Word.Document.12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D1171C8D-6327-4622-A38D-DA77EB5ED0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04825" y="1624013"/>
                        <a:ext cx="8188325" cy="4340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B8DC3E65-1ED8-4E27-8166-5B4FC188AF4F}"/>
              </a:ext>
            </a:extLst>
          </p:cNvPr>
          <p:cNvSpPr txBox="1"/>
          <p:nvPr/>
        </p:nvSpPr>
        <p:spPr>
          <a:xfrm>
            <a:off x="384870" y="772240"/>
            <a:ext cx="75892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0293B8"/>
                </a:solidFill>
              </a:rPr>
              <a:t>2.</a:t>
            </a:r>
            <a:r>
              <a:rPr lang="zh-CN" altLang="zh-CN" sz="3600" b="1">
                <a:solidFill>
                  <a:srgbClr val="0293B8"/>
                </a:solidFill>
              </a:rPr>
              <a:t>基于主成分分析法的综合评价</a:t>
            </a:r>
            <a:endParaRPr lang="zh-CN" altLang="en-US" sz="3600" b="1" dirty="0">
              <a:solidFill>
                <a:srgbClr val="0293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4002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86216765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22564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70778254"/>
              </p:ext>
            </p:extLst>
          </p:nvPr>
        </p:nvGraphicFramePr>
        <p:xfrm>
          <a:off x="531813" y="763588"/>
          <a:ext cx="7861300" cy="45862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11970" imgH="4743983" progId="Word.Document.12">
                  <p:embed/>
                </p:oleObj>
              </mc:Choice>
              <mc:Fallback>
                <p:oleObj name="Document" r:id="rId2" imgW="8111970" imgH="4743983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763588"/>
                        <a:ext cx="7861300" cy="45862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79268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1855692"/>
              </p:ext>
            </p:extLst>
          </p:nvPr>
        </p:nvGraphicFramePr>
        <p:xfrm>
          <a:off x="546100" y="804863"/>
          <a:ext cx="7861300" cy="4940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11970" imgH="5110678" progId="Word.Document.12">
                  <p:embed/>
                </p:oleObj>
              </mc:Choice>
              <mc:Fallback>
                <p:oleObj name="Document" r:id="rId2" imgW="8111970" imgH="5110678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46100" y="804863"/>
                        <a:ext cx="7861300" cy="4940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73369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59289530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39324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22767891"/>
              </p:ext>
            </p:extLst>
          </p:nvPr>
        </p:nvGraphicFramePr>
        <p:xfrm>
          <a:off x="531813" y="804863"/>
          <a:ext cx="7861300" cy="419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342708" progId="Word.Document.12">
                  <p:embed/>
                </p:oleObj>
              </mc:Choice>
              <mc:Fallback>
                <p:oleObj name="Document" r:id="rId2" imgW="8129635" imgH="4342708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19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22939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46746757"/>
              </p:ext>
            </p:extLst>
          </p:nvPr>
        </p:nvGraphicFramePr>
        <p:xfrm>
          <a:off x="531813" y="804863"/>
          <a:ext cx="7861300" cy="3698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11970" imgH="3826165" progId="Word.Document.12">
                  <p:embed/>
                </p:oleObj>
              </mc:Choice>
              <mc:Fallback>
                <p:oleObj name="Document" r:id="rId2" imgW="8111970" imgH="382616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698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78759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45274600"/>
              </p:ext>
            </p:extLst>
          </p:nvPr>
        </p:nvGraphicFramePr>
        <p:xfrm>
          <a:off x="531813" y="804863"/>
          <a:ext cx="7861300" cy="419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342708" progId="Word.Document.12">
                  <p:embed/>
                </p:oleObj>
              </mc:Choice>
              <mc:Fallback>
                <p:oleObj name="Document" r:id="rId2" imgW="8129635" imgH="4342708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19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30871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58079211"/>
              </p:ext>
            </p:extLst>
          </p:nvPr>
        </p:nvGraphicFramePr>
        <p:xfrm>
          <a:off x="746966" y="890587"/>
          <a:ext cx="7861300" cy="5076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256924" progId="Word.Document.12">
                  <p:embed/>
                </p:oleObj>
              </mc:Choice>
              <mc:Fallback>
                <p:oleObj name="Document" r:id="rId2" imgW="8129635" imgH="5256924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46966" y="890587"/>
                        <a:ext cx="7861300" cy="5076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94561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315FBC61-C728-4007-A292-CA880BA8A17A}"/>
              </a:ext>
            </a:extLst>
          </p:cNvPr>
          <p:cNvSpPr txBox="1"/>
          <p:nvPr/>
        </p:nvSpPr>
        <p:spPr>
          <a:xfrm>
            <a:off x="191620" y="1028343"/>
            <a:ext cx="862965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711835" algn="l"/>
            <a:r>
              <a:rPr lang="zh-CN" altLang="zh-CN" sz="1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计算的</a:t>
            </a:r>
            <a:r>
              <a:rPr lang="en-US" altLang="zh-CN" sz="1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Matlab</a:t>
            </a:r>
            <a:r>
              <a:rPr lang="zh-CN" altLang="zh-CN" sz="1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程序如下：</a:t>
            </a:r>
            <a:endParaRPr lang="zh-CN" altLang="zh-CN" sz="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l"/>
            <a:r>
              <a:rPr lang="en-US" altLang="zh-CN" sz="1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clc,clear</a:t>
            </a:r>
            <a:endParaRPr lang="zh-CN" altLang="zh-CN" sz="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l"/>
            <a:r>
              <a:rPr lang="en-US" altLang="zh-CN" sz="1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a=readmatrix('anli10_1.txt');</a:t>
            </a:r>
            <a:endParaRPr lang="zh-CN" altLang="zh-CN" sz="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l"/>
            <a:r>
              <a:rPr lang="en-US" altLang="zh-CN" sz="1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b=zscore(a); %</a:t>
            </a:r>
            <a:r>
              <a:rPr lang="zh-CN" altLang="zh-CN" sz="1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数据标准化</a:t>
            </a:r>
            <a:endParaRPr lang="zh-CN" altLang="zh-CN" sz="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l"/>
            <a:r>
              <a:rPr lang="en-US" altLang="zh-CN" sz="1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r=corrcoef(b);  %</a:t>
            </a:r>
            <a:r>
              <a:rPr lang="zh-CN" altLang="zh-CN" sz="1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计算相关系数矩阵</a:t>
            </a:r>
            <a:endParaRPr lang="zh-CN" altLang="zh-CN" sz="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l"/>
            <a:r>
              <a:rPr lang="en-US" altLang="zh-CN" sz="1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%</a:t>
            </a:r>
            <a:r>
              <a:rPr lang="zh-CN" altLang="zh-CN" sz="1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下面利用相关系数矩阵进行主成分分析，</a:t>
            </a:r>
            <a:r>
              <a:rPr lang="en-US" altLang="zh-CN" sz="1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vec1</a:t>
            </a:r>
            <a:r>
              <a:rPr lang="zh-CN" altLang="zh-CN" sz="1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的列为</a:t>
            </a:r>
            <a:r>
              <a:rPr lang="en-US" altLang="zh-CN" sz="1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r</a:t>
            </a:r>
            <a:r>
              <a:rPr lang="zh-CN" altLang="zh-CN" sz="1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的特征向量，即主成分的系数</a:t>
            </a:r>
            <a:endParaRPr lang="zh-CN" altLang="zh-CN" sz="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l"/>
            <a:r>
              <a:rPr lang="en-US" altLang="zh-CN" sz="1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[vec1,lamda,rate]=pcacov(r) %lamda</a:t>
            </a:r>
            <a:r>
              <a:rPr lang="zh-CN" altLang="zh-CN" sz="1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为</a:t>
            </a:r>
            <a:r>
              <a:rPr lang="en-US" altLang="zh-CN" sz="1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r</a:t>
            </a:r>
            <a:r>
              <a:rPr lang="zh-CN" altLang="zh-CN" sz="1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的特征值，</a:t>
            </a:r>
            <a:r>
              <a:rPr lang="en-US" altLang="zh-CN" sz="1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rate</a:t>
            </a:r>
            <a:r>
              <a:rPr lang="zh-CN" altLang="zh-CN" sz="1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为各个主成分的贡献率</a:t>
            </a:r>
            <a:endParaRPr lang="zh-CN" altLang="zh-CN" sz="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l"/>
            <a:r>
              <a:rPr lang="en-US" altLang="zh-CN" sz="1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contr=cumsum(rate) %</a:t>
            </a:r>
            <a:r>
              <a:rPr lang="zh-CN" altLang="zh-CN" sz="1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计算累积贡献率</a:t>
            </a:r>
            <a:endParaRPr lang="zh-CN" altLang="zh-CN" sz="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l"/>
            <a:r>
              <a:rPr lang="en-US" altLang="zh-CN" sz="1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f=repmat(sign(sum(vec1)),size(vec1,1),1);%</a:t>
            </a:r>
            <a:r>
              <a:rPr lang="zh-CN" altLang="zh-CN" sz="1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构造与</a:t>
            </a:r>
            <a:r>
              <a:rPr lang="en-US" altLang="zh-CN" sz="1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vec1</a:t>
            </a:r>
            <a:r>
              <a:rPr lang="zh-CN" altLang="zh-CN" sz="1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同维数的元素为</a:t>
            </a:r>
            <a:r>
              <a:rPr lang="en-US" altLang="zh-CN" sz="1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±1</a:t>
            </a:r>
            <a:r>
              <a:rPr lang="zh-CN" altLang="zh-CN" sz="1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的矩阵</a:t>
            </a:r>
            <a:endParaRPr lang="zh-CN" altLang="zh-CN" sz="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l"/>
            <a:r>
              <a:rPr lang="en-US" altLang="zh-CN" sz="1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vec2=vec1.*f  %</a:t>
            </a:r>
            <a:r>
              <a:rPr lang="zh-CN" altLang="zh-CN" sz="1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修改特征向量的正负号，使得每个特征向量的分量和为正</a:t>
            </a:r>
            <a:endParaRPr lang="zh-CN" altLang="zh-CN" sz="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l"/>
            <a:r>
              <a:rPr lang="en-US" altLang="zh-CN" sz="1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num=4;  %num</a:t>
            </a:r>
            <a:r>
              <a:rPr lang="zh-CN" altLang="zh-CN" sz="1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为选取的主成分的个数</a:t>
            </a:r>
            <a:endParaRPr lang="zh-CN" altLang="zh-CN" sz="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l"/>
            <a:r>
              <a:rPr lang="en-US" altLang="zh-CN" sz="1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df=b*vec2(:,1:num);  %</a:t>
            </a:r>
            <a:r>
              <a:rPr lang="zh-CN" altLang="zh-CN" sz="1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计算各个主成分的得分</a:t>
            </a:r>
            <a:endParaRPr lang="zh-CN" altLang="zh-CN" sz="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l"/>
            <a:r>
              <a:rPr lang="en-US" altLang="zh-CN" sz="1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tf=df*rate(1:num)/100; %</a:t>
            </a:r>
            <a:r>
              <a:rPr lang="zh-CN" altLang="zh-CN" sz="1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计算综合得分</a:t>
            </a:r>
            <a:endParaRPr lang="zh-CN" altLang="zh-CN" sz="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l"/>
            <a:r>
              <a:rPr lang="en-US" altLang="zh-CN" sz="1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[stf,ind]=sort(tf,'descend');  %</a:t>
            </a:r>
            <a:r>
              <a:rPr lang="zh-CN" altLang="zh-CN" sz="1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把得分按照从高到低的次序排列</a:t>
            </a:r>
            <a:endParaRPr lang="zh-CN" altLang="zh-CN" sz="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l"/>
            <a:r>
              <a:rPr lang="en-US" altLang="zh-CN" sz="1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stf=stf', ind=ind'</a:t>
            </a:r>
            <a:endParaRPr lang="zh-CN" altLang="zh-CN" sz="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36863210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D1171C8D-6327-4622-A38D-DA77EB5ED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1760355"/>
              </p:ext>
            </p:extLst>
          </p:nvPr>
        </p:nvGraphicFramePr>
        <p:xfrm>
          <a:off x="504825" y="1624013"/>
          <a:ext cx="8188325" cy="5008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53322" imgH="5008738" progId="Word.Document.12">
                  <p:embed/>
                </p:oleObj>
              </mc:Choice>
              <mc:Fallback>
                <p:oleObj name="Document" r:id="rId2" imgW="8153322" imgH="5008738" progId="Word.Document.12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D1171C8D-6327-4622-A38D-DA77EB5ED0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04825" y="1624013"/>
                        <a:ext cx="8188325" cy="50085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B8DC3E65-1ED8-4E27-8166-5B4FC188AF4F}"/>
              </a:ext>
            </a:extLst>
          </p:cNvPr>
          <p:cNvSpPr txBox="1"/>
          <p:nvPr/>
        </p:nvSpPr>
        <p:spPr>
          <a:xfrm>
            <a:off x="384870" y="772240"/>
            <a:ext cx="75892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0293B8"/>
                </a:solidFill>
              </a:rPr>
              <a:t>3.</a:t>
            </a:r>
            <a:r>
              <a:rPr lang="zh-CN" altLang="zh-CN" sz="3600" b="1">
                <a:solidFill>
                  <a:srgbClr val="0293B8"/>
                </a:solidFill>
              </a:rPr>
              <a:t>结论</a:t>
            </a:r>
            <a:endParaRPr lang="zh-CN" altLang="en-US" sz="3600" b="1" dirty="0">
              <a:solidFill>
                <a:srgbClr val="0293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3414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38585528"/>
              </p:ext>
            </p:extLst>
          </p:nvPr>
        </p:nvGraphicFramePr>
        <p:xfrm>
          <a:off x="531813" y="804863"/>
          <a:ext cx="7861300" cy="3752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373019" progId="Word.Document.12">
                  <p:embed/>
                </p:oleObj>
              </mc:Choice>
              <mc:Fallback>
                <p:oleObj name="Document" r:id="rId2" imgW="8129635" imgH="3373019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752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51714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3708428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15618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D1171C8D-6327-4622-A38D-DA77EB5ED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47239766"/>
              </p:ext>
            </p:extLst>
          </p:nvPr>
        </p:nvGraphicFramePr>
        <p:xfrm>
          <a:off x="504825" y="1624013"/>
          <a:ext cx="8188325" cy="4094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53322" imgH="3702612" progId="Word.Document.12">
                  <p:embed/>
                </p:oleObj>
              </mc:Choice>
              <mc:Fallback>
                <p:oleObj name="Document" r:id="rId2" imgW="8153322" imgH="3702612" progId="Word.Document.12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D1171C8D-6327-4622-A38D-DA77EB5ED0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04825" y="1624013"/>
                        <a:ext cx="8188325" cy="40941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B8DC3E65-1ED8-4E27-8166-5B4FC188AF4F}"/>
              </a:ext>
            </a:extLst>
          </p:cNvPr>
          <p:cNvSpPr txBox="1"/>
          <p:nvPr/>
        </p:nvSpPr>
        <p:spPr>
          <a:xfrm>
            <a:off x="384870" y="772240"/>
            <a:ext cx="6316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0293B8"/>
                </a:solidFill>
              </a:rPr>
              <a:t>2.</a:t>
            </a:r>
            <a:r>
              <a:rPr lang="zh-CN" altLang="zh-CN" sz="3600" b="1">
                <a:solidFill>
                  <a:srgbClr val="0293B8"/>
                </a:solidFill>
              </a:rPr>
              <a:t>类与类间的相似性度量</a:t>
            </a:r>
            <a:endParaRPr lang="zh-CN" altLang="en-US" sz="3600" b="1" dirty="0">
              <a:solidFill>
                <a:srgbClr val="0293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1037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22065320"/>
              </p:ext>
            </p:extLst>
          </p:nvPr>
        </p:nvGraphicFramePr>
        <p:xfrm>
          <a:off x="531813" y="804863"/>
          <a:ext cx="7861300" cy="3071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0718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D39A35E6-92B9-47F6-B40F-2E6A87F2560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32557065"/>
              </p:ext>
            </p:extLst>
          </p:nvPr>
        </p:nvGraphicFramePr>
        <p:xfrm>
          <a:off x="531813" y="3763215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4" imgW="8129635" imgH="2922755" progId="Word.Document.12">
                  <p:embed/>
                </p:oleObj>
              </mc:Choice>
              <mc:Fallback>
                <p:oleObj name="Document" r:id="rId4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31813" y="3763215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98172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0368808"/>
              </p:ext>
            </p:extLst>
          </p:nvPr>
        </p:nvGraphicFramePr>
        <p:xfrm>
          <a:off x="531813" y="804863"/>
          <a:ext cx="7861300" cy="2825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4195" progId="Word.Document.12">
                  <p:embed/>
                </p:oleObj>
              </mc:Choice>
              <mc:Fallback>
                <p:oleObj name="Document" r:id="rId2" imgW="8129635" imgH="292419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25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92769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13313052"/>
              </p:ext>
            </p:extLst>
          </p:nvPr>
        </p:nvGraphicFramePr>
        <p:xfrm>
          <a:off x="545260" y="656945"/>
          <a:ext cx="7861300" cy="5978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6198516" progId="Word.Document.12">
                  <p:embed/>
                </p:oleObj>
              </mc:Choice>
              <mc:Fallback>
                <p:oleObj name="Document" r:id="rId2" imgW="8129635" imgH="6198516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45260" y="656945"/>
                        <a:ext cx="7861300" cy="5978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97683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>
            <a:extLst>
              <a:ext uri="{FF2B5EF4-FFF2-40B4-BE49-F238E27FC236}">
                <a16:creationId xmlns:a16="http://schemas.microsoft.com/office/drawing/2014/main" id="{5308C7BE-2642-4736-9E33-AF112EB4DA35}"/>
              </a:ext>
            </a:extLst>
          </p:cNvPr>
          <p:cNvSpPr/>
          <p:nvPr/>
        </p:nvSpPr>
        <p:spPr>
          <a:xfrm>
            <a:off x="3858789" y="1260414"/>
            <a:ext cx="4035079" cy="6771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3800" b="1" dirty="0">
                <a:solidFill>
                  <a:srgbClr val="0749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sz="3800" b="1" dirty="0">
                <a:solidFill>
                  <a:srgbClr val="0749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</a:p>
        </p:txBody>
      </p:sp>
      <p:sp>
        <p:nvSpPr>
          <p:cNvPr id="25" name="标题层">
            <a:extLst>
              <a:ext uri="{FF2B5EF4-FFF2-40B4-BE49-F238E27FC236}">
                <a16:creationId xmlns:a16="http://schemas.microsoft.com/office/drawing/2014/main" id="{289EE185-15D4-49EA-AEB9-3FFA96A3DE44}"/>
              </a:ext>
            </a:extLst>
          </p:cNvPr>
          <p:cNvSpPr txBox="1"/>
          <p:nvPr/>
        </p:nvSpPr>
        <p:spPr bwMode="auto">
          <a:xfrm>
            <a:off x="3599648" y="2185661"/>
            <a:ext cx="799176" cy="49241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2400" kern="0" dirty="0">
                <a:solidFill>
                  <a:srgbClr val="595959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01</a:t>
            </a:r>
            <a:endParaRPr lang="zh-CN" altLang="en-US" sz="2400" kern="0" dirty="0">
              <a:solidFill>
                <a:srgbClr val="595959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718FAC01-9E0B-4A9C-89F8-46B2593347C3}"/>
              </a:ext>
            </a:extLst>
          </p:cNvPr>
          <p:cNvCxnSpPr>
            <a:cxnSpLocks/>
          </p:cNvCxnSpPr>
          <p:nvPr/>
        </p:nvCxnSpPr>
        <p:spPr>
          <a:xfrm>
            <a:off x="4478620" y="2256262"/>
            <a:ext cx="8022" cy="421817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27" name="标题层">
            <a:extLst>
              <a:ext uri="{FF2B5EF4-FFF2-40B4-BE49-F238E27FC236}">
                <a16:creationId xmlns:a16="http://schemas.microsoft.com/office/drawing/2014/main" id="{51938E92-37AE-4E13-A2FF-6393A85AC71B}"/>
              </a:ext>
            </a:extLst>
          </p:cNvPr>
          <p:cNvSpPr txBox="1"/>
          <p:nvPr/>
        </p:nvSpPr>
        <p:spPr bwMode="auto">
          <a:xfrm>
            <a:off x="4569888" y="2185661"/>
            <a:ext cx="7054567" cy="49241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2400" b="1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聚类分析</a:t>
            </a:r>
            <a:endParaRPr lang="zh-CN" altLang="en-US" sz="2400" b="1" dirty="0">
              <a:solidFill>
                <a:srgbClr val="5959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9" name="标题层">
            <a:extLst>
              <a:ext uri="{FF2B5EF4-FFF2-40B4-BE49-F238E27FC236}">
                <a16:creationId xmlns:a16="http://schemas.microsoft.com/office/drawing/2014/main" id="{69F96B8F-7F7E-458C-9521-1895BE024912}"/>
              </a:ext>
            </a:extLst>
          </p:cNvPr>
          <p:cNvSpPr txBox="1"/>
          <p:nvPr/>
        </p:nvSpPr>
        <p:spPr bwMode="auto">
          <a:xfrm>
            <a:off x="3607670" y="2869337"/>
            <a:ext cx="799176" cy="49241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2400" kern="0" dirty="0">
                <a:solidFill>
                  <a:srgbClr val="595959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02</a:t>
            </a:r>
            <a:endParaRPr lang="zh-CN" altLang="en-US" sz="2400" kern="0" dirty="0">
              <a:solidFill>
                <a:srgbClr val="595959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0DEC1C30-64E8-4FC7-82F8-9072EBE9B3F8}"/>
              </a:ext>
            </a:extLst>
          </p:cNvPr>
          <p:cNvCxnSpPr>
            <a:cxnSpLocks/>
          </p:cNvCxnSpPr>
          <p:nvPr/>
        </p:nvCxnSpPr>
        <p:spPr>
          <a:xfrm>
            <a:off x="4486642" y="2913044"/>
            <a:ext cx="0" cy="421817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39" name="标题层">
            <a:extLst>
              <a:ext uri="{FF2B5EF4-FFF2-40B4-BE49-F238E27FC236}">
                <a16:creationId xmlns:a16="http://schemas.microsoft.com/office/drawing/2014/main" id="{0DABE6CB-D4FC-4026-ADC9-2F5F9B8AE2CA}"/>
              </a:ext>
            </a:extLst>
          </p:cNvPr>
          <p:cNvSpPr txBox="1"/>
          <p:nvPr/>
        </p:nvSpPr>
        <p:spPr bwMode="auto">
          <a:xfrm>
            <a:off x="4577910" y="2842443"/>
            <a:ext cx="4666951" cy="49241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2400" b="1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主成分分析</a:t>
            </a:r>
            <a:endParaRPr lang="zh-CN" altLang="en-US" sz="2400" b="1" dirty="0">
              <a:solidFill>
                <a:srgbClr val="5959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标题层">
            <a:extLst>
              <a:ext uri="{FF2B5EF4-FFF2-40B4-BE49-F238E27FC236}">
                <a16:creationId xmlns:a16="http://schemas.microsoft.com/office/drawing/2014/main" id="{5A9FEC25-0A79-45F7-923F-93795BA6D34E}"/>
              </a:ext>
            </a:extLst>
          </p:cNvPr>
          <p:cNvSpPr txBox="1"/>
          <p:nvPr/>
        </p:nvSpPr>
        <p:spPr bwMode="auto">
          <a:xfrm>
            <a:off x="3609298" y="3490266"/>
            <a:ext cx="799176" cy="49241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2400" kern="0" dirty="0">
                <a:solidFill>
                  <a:srgbClr val="595959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03</a:t>
            </a:r>
            <a:endParaRPr lang="zh-CN" altLang="en-US" sz="2400" kern="0" dirty="0">
              <a:solidFill>
                <a:srgbClr val="595959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E40333FD-AA1A-4909-AB9B-8A573DD162F0}"/>
              </a:ext>
            </a:extLst>
          </p:cNvPr>
          <p:cNvCxnSpPr>
            <a:cxnSpLocks/>
          </p:cNvCxnSpPr>
          <p:nvPr/>
        </p:nvCxnSpPr>
        <p:spPr>
          <a:xfrm>
            <a:off x="4488270" y="3560867"/>
            <a:ext cx="0" cy="325335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11" name="标题层">
            <a:extLst>
              <a:ext uri="{FF2B5EF4-FFF2-40B4-BE49-F238E27FC236}">
                <a16:creationId xmlns:a16="http://schemas.microsoft.com/office/drawing/2014/main" id="{27705A23-6A90-4D49-A7D8-B4838740F1E6}"/>
              </a:ext>
            </a:extLst>
          </p:cNvPr>
          <p:cNvSpPr txBox="1"/>
          <p:nvPr/>
        </p:nvSpPr>
        <p:spPr bwMode="auto">
          <a:xfrm>
            <a:off x="4579538" y="3490266"/>
            <a:ext cx="4666951" cy="49241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2400" b="1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因子分析</a:t>
            </a:r>
            <a:endParaRPr lang="zh-CN" altLang="en-US" sz="2400" b="1" dirty="0">
              <a:solidFill>
                <a:srgbClr val="5959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" name="标题层">
            <a:extLst>
              <a:ext uri="{FF2B5EF4-FFF2-40B4-BE49-F238E27FC236}">
                <a16:creationId xmlns:a16="http://schemas.microsoft.com/office/drawing/2014/main" id="{FFF521AE-FEB0-4901-AC67-B778052BCDF1}"/>
              </a:ext>
            </a:extLst>
          </p:cNvPr>
          <p:cNvSpPr txBox="1"/>
          <p:nvPr/>
        </p:nvSpPr>
        <p:spPr bwMode="auto">
          <a:xfrm>
            <a:off x="3613781" y="4086417"/>
            <a:ext cx="799176" cy="49241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2400" kern="0" dirty="0">
                <a:solidFill>
                  <a:srgbClr val="595959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04</a:t>
            </a:r>
            <a:endParaRPr lang="zh-CN" altLang="en-US" sz="2400" kern="0" dirty="0">
              <a:solidFill>
                <a:srgbClr val="595959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68FB52F2-5A68-45AF-AFAF-E4D38BE15F2C}"/>
              </a:ext>
            </a:extLst>
          </p:cNvPr>
          <p:cNvCxnSpPr>
            <a:cxnSpLocks/>
          </p:cNvCxnSpPr>
          <p:nvPr/>
        </p:nvCxnSpPr>
        <p:spPr>
          <a:xfrm flipH="1">
            <a:off x="4478620" y="4157018"/>
            <a:ext cx="14133" cy="320855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14" name="标题层">
            <a:extLst>
              <a:ext uri="{FF2B5EF4-FFF2-40B4-BE49-F238E27FC236}">
                <a16:creationId xmlns:a16="http://schemas.microsoft.com/office/drawing/2014/main" id="{40D26C12-7B68-48D0-9852-23A7B47E7FAD}"/>
              </a:ext>
            </a:extLst>
          </p:cNvPr>
          <p:cNvSpPr txBox="1"/>
          <p:nvPr/>
        </p:nvSpPr>
        <p:spPr bwMode="auto">
          <a:xfrm>
            <a:off x="4584021" y="4086417"/>
            <a:ext cx="4666951" cy="49241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2400" b="1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判别分析</a:t>
            </a:r>
            <a:endParaRPr lang="en-US" altLang="zh-CN" sz="2400" b="1" dirty="0">
              <a:solidFill>
                <a:srgbClr val="5959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" name="标题层">
            <a:extLst>
              <a:ext uri="{FF2B5EF4-FFF2-40B4-BE49-F238E27FC236}">
                <a16:creationId xmlns:a16="http://schemas.microsoft.com/office/drawing/2014/main" id="{0146497A-B2B8-489D-A2E5-1B9CBE35B329}"/>
              </a:ext>
            </a:extLst>
          </p:cNvPr>
          <p:cNvSpPr txBox="1"/>
          <p:nvPr/>
        </p:nvSpPr>
        <p:spPr bwMode="auto">
          <a:xfrm>
            <a:off x="3612153" y="4729507"/>
            <a:ext cx="799176" cy="49241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2400" kern="0">
                <a:solidFill>
                  <a:srgbClr val="595959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05</a:t>
            </a:r>
            <a:endParaRPr lang="zh-CN" altLang="en-US" sz="2400" kern="0" dirty="0">
              <a:solidFill>
                <a:srgbClr val="595959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18574D08-96A4-4417-83BD-68F7BD3D6CAD}"/>
              </a:ext>
            </a:extLst>
          </p:cNvPr>
          <p:cNvCxnSpPr>
            <a:cxnSpLocks/>
          </p:cNvCxnSpPr>
          <p:nvPr/>
        </p:nvCxnSpPr>
        <p:spPr>
          <a:xfrm>
            <a:off x="4491125" y="4773214"/>
            <a:ext cx="0" cy="421817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21" name="标题层">
            <a:extLst>
              <a:ext uri="{FF2B5EF4-FFF2-40B4-BE49-F238E27FC236}">
                <a16:creationId xmlns:a16="http://schemas.microsoft.com/office/drawing/2014/main" id="{A305D9CA-77CF-4620-83FD-21EA4B85A88F}"/>
              </a:ext>
            </a:extLst>
          </p:cNvPr>
          <p:cNvSpPr txBox="1"/>
          <p:nvPr/>
        </p:nvSpPr>
        <p:spPr bwMode="auto">
          <a:xfrm>
            <a:off x="4582393" y="4702613"/>
            <a:ext cx="4666951" cy="49241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2400" b="1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典型相关分析</a:t>
            </a:r>
            <a:endParaRPr lang="zh-CN" altLang="en-US" sz="2400" b="1" dirty="0">
              <a:solidFill>
                <a:srgbClr val="5959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" name="标题层">
            <a:extLst>
              <a:ext uri="{FF2B5EF4-FFF2-40B4-BE49-F238E27FC236}">
                <a16:creationId xmlns:a16="http://schemas.microsoft.com/office/drawing/2014/main" id="{1BF2680E-DDEA-478C-AE8F-EAF3B40942EA}"/>
              </a:ext>
            </a:extLst>
          </p:cNvPr>
          <p:cNvSpPr txBox="1"/>
          <p:nvPr/>
        </p:nvSpPr>
        <p:spPr bwMode="auto">
          <a:xfrm>
            <a:off x="3613781" y="5350436"/>
            <a:ext cx="799176" cy="49241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2400" kern="0">
                <a:solidFill>
                  <a:srgbClr val="595959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06</a:t>
            </a:r>
            <a:endParaRPr lang="zh-CN" altLang="en-US" sz="2400" kern="0" dirty="0">
              <a:solidFill>
                <a:srgbClr val="595959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326178AF-0B08-4D78-8F27-D1803F45DDD2}"/>
              </a:ext>
            </a:extLst>
          </p:cNvPr>
          <p:cNvCxnSpPr>
            <a:cxnSpLocks/>
          </p:cNvCxnSpPr>
          <p:nvPr/>
        </p:nvCxnSpPr>
        <p:spPr>
          <a:xfrm>
            <a:off x="4492753" y="5421037"/>
            <a:ext cx="0" cy="325335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28" name="标题层">
            <a:extLst>
              <a:ext uri="{FF2B5EF4-FFF2-40B4-BE49-F238E27FC236}">
                <a16:creationId xmlns:a16="http://schemas.microsoft.com/office/drawing/2014/main" id="{C5AE64DF-B6A8-4E43-A22D-B65A1972D0F6}"/>
              </a:ext>
            </a:extLst>
          </p:cNvPr>
          <p:cNvSpPr txBox="1"/>
          <p:nvPr/>
        </p:nvSpPr>
        <p:spPr bwMode="auto">
          <a:xfrm>
            <a:off x="4584021" y="5350436"/>
            <a:ext cx="4666951" cy="49241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2400" b="1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对应分析</a:t>
            </a:r>
            <a:endParaRPr lang="zh-CN" altLang="en-US" sz="2400" b="1" dirty="0">
              <a:solidFill>
                <a:srgbClr val="5959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0" name="标题层">
            <a:extLst>
              <a:ext uri="{FF2B5EF4-FFF2-40B4-BE49-F238E27FC236}">
                <a16:creationId xmlns:a16="http://schemas.microsoft.com/office/drawing/2014/main" id="{18BFD90C-2051-499F-B705-56120623E600}"/>
              </a:ext>
            </a:extLst>
          </p:cNvPr>
          <p:cNvSpPr txBox="1"/>
          <p:nvPr/>
        </p:nvSpPr>
        <p:spPr bwMode="auto">
          <a:xfrm>
            <a:off x="3618264" y="5946587"/>
            <a:ext cx="799176" cy="49241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2400" kern="0">
                <a:solidFill>
                  <a:srgbClr val="595959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07</a:t>
            </a:r>
            <a:endParaRPr lang="zh-CN" altLang="en-US" sz="2400" kern="0" dirty="0">
              <a:solidFill>
                <a:srgbClr val="595959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EE27A559-3165-420E-AEE3-126E638A37CA}"/>
              </a:ext>
            </a:extLst>
          </p:cNvPr>
          <p:cNvCxnSpPr>
            <a:cxnSpLocks/>
          </p:cNvCxnSpPr>
          <p:nvPr/>
        </p:nvCxnSpPr>
        <p:spPr>
          <a:xfrm flipH="1">
            <a:off x="4483103" y="6017188"/>
            <a:ext cx="14133" cy="320855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32" name="标题层">
            <a:extLst>
              <a:ext uri="{FF2B5EF4-FFF2-40B4-BE49-F238E27FC236}">
                <a16:creationId xmlns:a16="http://schemas.microsoft.com/office/drawing/2014/main" id="{DA5213E5-8AD2-4460-832C-B1F6AA1FF688}"/>
              </a:ext>
            </a:extLst>
          </p:cNvPr>
          <p:cNvSpPr txBox="1"/>
          <p:nvPr/>
        </p:nvSpPr>
        <p:spPr bwMode="auto">
          <a:xfrm>
            <a:off x="4588504" y="5946587"/>
            <a:ext cx="4666951" cy="49241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2400" b="1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多维标度法</a:t>
            </a:r>
            <a:endParaRPr lang="en-US" altLang="zh-CN" sz="2400" b="1" dirty="0">
              <a:solidFill>
                <a:srgbClr val="595959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97071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950"/>
                            </p:stCondLst>
                            <p:childTnLst>
                              <p:par>
                                <p:cTn id="1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6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6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50"/>
                            </p:stCondLst>
                            <p:childTnLst>
                              <p:par>
                                <p:cTn id="19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4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4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4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4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950"/>
                            </p:stCondLst>
                            <p:childTnLst>
                              <p:par>
                                <p:cTn id="28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6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6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6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50"/>
                            </p:stCondLst>
                            <p:childTnLst>
                              <p:par>
                                <p:cTn id="34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4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4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4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4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950"/>
                            </p:stCondLst>
                            <p:childTnLst>
                              <p:par>
                                <p:cTn id="4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6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6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6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50"/>
                            </p:stCondLst>
                            <p:childTnLst>
                              <p:par>
                                <p:cTn id="49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950"/>
                            </p:stCondLst>
                            <p:childTnLst>
                              <p:par>
                                <p:cTn id="58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6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6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6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4550"/>
                            </p:stCondLst>
                            <p:childTnLst>
                              <p:par>
                                <p:cTn id="64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4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4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4950"/>
                            </p:stCondLst>
                            <p:childTnLst>
                              <p:par>
                                <p:cTn id="7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6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6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6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5550"/>
                            </p:stCondLst>
                            <p:childTnLst>
                              <p:par>
                                <p:cTn id="79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4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4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4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4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5950"/>
                            </p:stCondLst>
                            <p:childTnLst>
                              <p:par>
                                <p:cTn id="88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6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6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6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6550"/>
                            </p:stCondLst>
                            <p:childTnLst>
                              <p:par>
                                <p:cTn id="94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4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4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4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4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6950"/>
                            </p:stCondLst>
                            <p:childTnLst>
                              <p:par>
                                <p:cTn id="10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6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6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6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7550"/>
                            </p:stCondLst>
                            <p:childTnLst>
                              <p:par>
                                <p:cTn id="109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4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4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4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4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  <p:bldP spid="27" grpId="0"/>
      <p:bldP spid="29" grpId="0"/>
      <p:bldP spid="39" grpId="0"/>
      <p:bldP spid="9" grpId="0"/>
      <p:bldP spid="11" grpId="0"/>
      <p:bldP spid="12" grpId="0"/>
      <p:bldP spid="14" grpId="0"/>
      <p:bldP spid="19" grpId="0"/>
      <p:bldP spid="21" grpId="0"/>
      <p:bldP spid="22" grpId="0"/>
      <p:bldP spid="28" grpId="0"/>
      <p:bldP spid="30" grpId="0"/>
      <p:bldP spid="3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30497858"/>
              </p:ext>
            </p:extLst>
          </p:nvPr>
        </p:nvGraphicFramePr>
        <p:xfrm>
          <a:off x="531813" y="804863"/>
          <a:ext cx="7861300" cy="3508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11970" imgH="3824724" progId="Word.Document.12">
                  <p:embed/>
                </p:oleObj>
              </mc:Choice>
              <mc:Fallback>
                <p:oleObj name="Document" r:id="rId2" imgW="8111970" imgH="3824724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508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14455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D1171C8D-6327-4622-A38D-DA77EB5ED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55075986"/>
              </p:ext>
            </p:extLst>
          </p:nvPr>
        </p:nvGraphicFramePr>
        <p:xfrm>
          <a:off x="504825" y="1624013"/>
          <a:ext cx="8188325" cy="3698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53322" imgH="3702612" progId="Word.Document.12">
                  <p:embed/>
                </p:oleObj>
              </mc:Choice>
              <mc:Fallback>
                <p:oleObj name="Document" r:id="rId2" imgW="8153322" imgH="3702612" progId="Word.Document.12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D1171C8D-6327-4622-A38D-DA77EB5ED0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04825" y="1624013"/>
                        <a:ext cx="8188325" cy="3698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B8DC3E65-1ED8-4E27-8166-5B4FC188AF4F}"/>
              </a:ext>
            </a:extLst>
          </p:cNvPr>
          <p:cNvSpPr txBox="1"/>
          <p:nvPr/>
        </p:nvSpPr>
        <p:spPr>
          <a:xfrm>
            <a:off x="384870" y="772240"/>
            <a:ext cx="6316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0293B8"/>
                </a:solidFill>
              </a:rPr>
              <a:t>3.</a:t>
            </a:r>
            <a:r>
              <a:rPr lang="zh-CN" altLang="zh-CN" sz="3600" b="1">
                <a:solidFill>
                  <a:srgbClr val="0293B8"/>
                </a:solidFill>
              </a:rPr>
              <a:t>聚类图</a:t>
            </a:r>
            <a:endParaRPr lang="zh-CN" altLang="en-US" sz="3600" b="1" dirty="0">
              <a:solidFill>
                <a:srgbClr val="0293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1643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9249503"/>
              </p:ext>
            </p:extLst>
          </p:nvPr>
        </p:nvGraphicFramePr>
        <p:xfrm>
          <a:off x="-396875" y="1177131"/>
          <a:ext cx="9540875" cy="4503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9855258" imgH="4671580" progId="Word.Document.12">
                  <p:embed/>
                </p:oleObj>
              </mc:Choice>
              <mc:Fallback>
                <p:oleObj name="Document" r:id="rId2" imgW="9855258" imgH="4671580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96875" y="1177131"/>
                        <a:ext cx="9540875" cy="4503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34071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25451327"/>
              </p:ext>
            </p:extLst>
          </p:nvPr>
        </p:nvGraphicFramePr>
        <p:xfrm>
          <a:off x="531813" y="804863"/>
          <a:ext cx="7861300" cy="3576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702972" progId="Word.Document.12">
                  <p:embed/>
                </p:oleObj>
              </mc:Choice>
              <mc:Fallback>
                <p:oleObj name="Document" r:id="rId2" imgW="8129635" imgH="3702972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576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02377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83810568"/>
              </p:ext>
            </p:extLst>
          </p:nvPr>
        </p:nvGraphicFramePr>
        <p:xfrm>
          <a:off x="531813" y="804863"/>
          <a:ext cx="7861300" cy="3603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738633" progId="Word.Document.12">
                  <p:embed/>
                </p:oleObj>
              </mc:Choice>
              <mc:Fallback>
                <p:oleObj name="Document" r:id="rId2" imgW="8129635" imgH="3738633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603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06047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0257463"/>
              </p:ext>
            </p:extLst>
          </p:nvPr>
        </p:nvGraphicFramePr>
        <p:xfrm>
          <a:off x="531813" y="804863"/>
          <a:ext cx="7861300" cy="5240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430185" progId="Word.Document.12">
                  <p:embed/>
                </p:oleObj>
              </mc:Choice>
              <mc:Fallback>
                <p:oleObj name="Document" r:id="rId2" imgW="8129635" imgH="543018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2403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52895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84445882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79908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D1171C8D-6327-4622-A38D-DA77EB5ED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3826800"/>
              </p:ext>
            </p:extLst>
          </p:nvPr>
        </p:nvGraphicFramePr>
        <p:xfrm>
          <a:off x="504825" y="1624013"/>
          <a:ext cx="8188325" cy="3698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53322" imgH="3702612" progId="Word.Document.12">
                  <p:embed/>
                </p:oleObj>
              </mc:Choice>
              <mc:Fallback>
                <p:oleObj name="Document" r:id="rId2" imgW="8153322" imgH="3702612" progId="Word.Document.12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D1171C8D-6327-4622-A38D-DA77EB5ED0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04825" y="1624013"/>
                        <a:ext cx="8188325" cy="3698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B8DC3E65-1ED8-4E27-8166-5B4FC188AF4F}"/>
              </a:ext>
            </a:extLst>
          </p:cNvPr>
          <p:cNvSpPr txBox="1"/>
          <p:nvPr/>
        </p:nvSpPr>
        <p:spPr>
          <a:xfrm>
            <a:off x="384870" y="772240"/>
            <a:ext cx="6316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0293B8"/>
                </a:solidFill>
              </a:rPr>
              <a:t>4.</a:t>
            </a:r>
            <a:r>
              <a:rPr lang="zh-CN" altLang="zh-CN" sz="3600" b="1">
                <a:solidFill>
                  <a:srgbClr val="0293B8"/>
                </a:solidFill>
              </a:rPr>
              <a:t>最短距离法的聚类举例</a:t>
            </a:r>
            <a:endParaRPr lang="zh-CN" altLang="en-US" sz="3600" b="1" dirty="0">
              <a:solidFill>
                <a:srgbClr val="0293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1744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68272964"/>
              </p:ext>
            </p:extLst>
          </p:nvPr>
        </p:nvGraphicFramePr>
        <p:xfrm>
          <a:off x="531813" y="804863"/>
          <a:ext cx="7861300" cy="45862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11970" imgH="4743983" progId="Word.Document.12">
                  <p:embed/>
                </p:oleObj>
              </mc:Choice>
              <mc:Fallback>
                <p:oleObj name="Document" r:id="rId2" imgW="8111970" imgH="4743983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5862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72559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13637396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09811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3379047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05462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99382682"/>
              </p:ext>
            </p:extLst>
          </p:nvPr>
        </p:nvGraphicFramePr>
        <p:xfrm>
          <a:off x="531813" y="804863"/>
          <a:ext cx="7861300" cy="3740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880556" progId="Word.Document.12">
                  <p:embed/>
                </p:oleObj>
              </mc:Choice>
              <mc:Fallback>
                <p:oleObj name="Document" r:id="rId2" imgW="8129635" imgH="3880556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740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42833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4819380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64EB2BB6-7E79-4213-93FF-6360DBAED4A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52098679"/>
              </p:ext>
            </p:extLst>
          </p:nvPr>
        </p:nvGraphicFramePr>
        <p:xfrm>
          <a:off x="531813" y="2665039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4" imgW="8129635" imgH="2925996" progId="Word.Document.12">
                  <p:embed/>
                </p:oleObj>
              </mc:Choice>
              <mc:Fallback>
                <p:oleObj name="Document" r:id="rId4" imgW="8129635" imgH="2925996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31813" y="2665039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30865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14298975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4195" progId="Word.Document.12">
                  <p:embed/>
                </p:oleObj>
              </mc:Choice>
              <mc:Fallback>
                <p:oleObj name="Document" r:id="rId2" imgW="8129635" imgH="292419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64EB2BB6-7E79-4213-93FF-6360DBAED4A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9015174"/>
              </p:ext>
            </p:extLst>
          </p:nvPr>
        </p:nvGraphicFramePr>
        <p:xfrm>
          <a:off x="612495" y="2665039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4" imgW="8129635" imgH="3134559" progId="Word.Document.12">
                  <p:embed/>
                </p:oleObj>
              </mc:Choice>
              <mc:Fallback>
                <p:oleObj name="Document" r:id="rId4" imgW="8129635" imgH="3134559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64EB2BB6-7E79-4213-93FF-6360DBAED4A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12495" y="2665039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861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60939978"/>
              </p:ext>
            </p:extLst>
          </p:nvPr>
        </p:nvGraphicFramePr>
        <p:xfrm>
          <a:off x="249424" y="1194827"/>
          <a:ext cx="8297862" cy="4149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9357629" imgH="5037404" progId="Word.Document.12">
                  <p:embed/>
                </p:oleObj>
              </mc:Choice>
              <mc:Fallback>
                <p:oleObj name="Document" r:id="rId2" imgW="9357629" imgH="5037404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49424" y="1194827"/>
                        <a:ext cx="8297862" cy="4149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21436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50163372"/>
              </p:ext>
            </p:extLst>
          </p:nvPr>
        </p:nvGraphicFramePr>
        <p:xfrm>
          <a:off x="531813" y="804863"/>
          <a:ext cx="7861300" cy="3194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306740" progId="Word.Document.12">
                  <p:embed/>
                </p:oleObj>
              </mc:Choice>
              <mc:Fallback>
                <p:oleObj name="Document" r:id="rId2" imgW="8129635" imgH="3306740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194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63511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DD49B4D0-1D04-4640-B9C9-914610E37F46}"/>
              </a:ext>
            </a:extLst>
          </p:cNvPr>
          <p:cNvSpPr txBox="1"/>
          <p:nvPr/>
        </p:nvSpPr>
        <p:spPr>
          <a:xfrm>
            <a:off x="458881" y="458228"/>
            <a:ext cx="8226238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276225" algn="just"/>
            <a:r>
              <a:rPr lang="zh-CN" altLang="zh-CN" sz="20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计算的</a:t>
            </a:r>
            <a:r>
              <a:rPr lang="en-US" altLang="zh-CN" sz="20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Matlab</a:t>
            </a:r>
            <a:r>
              <a:rPr lang="zh-CN" altLang="zh-CN" sz="20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程序如下：</a:t>
            </a:r>
            <a:endParaRPr lang="zh-CN" altLang="zh-CN" sz="20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l"/>
            <a:r>
              <a:rPr lang="en-US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clc,clear</a:t>
            </a:r>
            <a:endParaRPr lang="zh-CN" altLang="zh-CN" sz="20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l"/>
            <a:r>
              <a:rPr lang="en-US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a=[1,0;1,1;3,2;4,3;2,5];</a:t>
            </a:r>
            <a:endParaRPr lang="zh-CN" altLang="zh-CN" sz="20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l"/>
            <a:r>
              <a:rPr lang="en-US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[m,n]=size(a);</a:t>
            </a:r>
            <a:endParaRPr lang="zh-CN" altLang="zh-CN" sz="20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l"/>
            <a:r>
              <a:rPr lang="en-US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d=zeros(m);</a:t>
            </a:r>
            <a:endParaRPr lang="zh-CN" altLang="zh-CN" sz="20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l"/>
            <a:r>
              <a:rPr lang="en-US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d=mandist(a'); %mandist</a:t>
            </a:r>
            <a:r>
              <a:rPr lang="zh-CN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求矩阵列向量组之间的两两绝对值距离</a:t>
            </a:r>
            <a:endParaRPr lang="zh-CN" altLang="zh-CN" sz="20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l"/>
            <a:r>
              <a:rPr lang="en-US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d=tril(d); %</a:t>
            </a:r>
            <a:r>
              <a:rPr lang="zh-CN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截取下三角元素</a:t>
            </a:r>
            <a:endParaRPr lang="zh-CN" altLang="zh-CN" sz="20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l"/>
            <a:r>
              <a:rPr lang="en-US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nd=nonzeros(d);   %</a:t>
            </a:r>
            <a:r>
              <a:rPr lang="zh-CN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去掉</a:t>
            </a:r>
            <a:r>
              <a:rPr lang="en-US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d</a:t>
            </a:r>
            <a:r>
              <a:rPr lang="zh-CN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中的零元素，非零元素按列排列</a:t>
            </a:r>
            <a:endParaRPr lang="zh-CN" altLang="zh-CN" sz="20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l"/>
            <a:r>
              <a:rPr lang="en-US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nd=unique(nd)    %</a:t>
            </a:r>
            <a:r>
              <a:rPr lang="zh-CN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去掉重复的非零元素</a:t>
            </a:r>
            <a:endParaRPr lang="zh-CN" altLang="zh-CN" sz="20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l"/>
            <a:r>
              <a:rPr lang="en-US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for i=1:m-1</a:t>
            </a:r>
            <a:endParaRPr lang="zh-CN" altLang="zh-CN" sz="20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l"/>
            <a:r>
              <a:rPr lang="en-US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    nd_min=min(nd);</a:t>
            </a:r>
            <a:endParaRPr lang="zh-CN" altLang="zh-CN" sz="20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l"/>
            <a:r>
              <a:rPr lang="en-US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    [row,col]=find(d==nd_min);tm=union(row,col);  %row</a:t>
            </a:r>
            <a:r>
              <a:rPr lang="zh-CN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和</a:t>
            </a:r>
            <a:r>
              <a:rPr lang="en-US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col</a:t>
            </a:r>
            <a:r>
              <a:rPr lang="zh-CN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归为一类</a:t>
            </a:r>
            <a:endParaRPr lang="zh-CN" altLang="zh-CN" sz="20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l"/>
            <a:r>
              <a:rPr lang="en-US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    tm=reshape(tm,1,length(tm));  %</a:t>
            </a:r>
            <a:r>
              <a:rPr lang="zh-CN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把数组</a:t>
            </a:r>
            <a:r>
              <a:rPr lang="en-US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tm</a:t>
            </a:r>
            <a:r>
              <a:rPr lang="zh-CN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变成行向量</a:t>
            </a:r>
            <a:r>
              <a:rPr lang="en-US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  </a:t>
            </a:r>
            <a:endParaRPr lang="zh-CN" altLang="zh-CN" sz="20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l"/>
            <a:r>
              <a:rPr lang="en-US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    fprintf('</a:t>
            </a:r>
            <a:r>
              <a:rPr lang="zh-CN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第</a:t>
            </a:r>
            <a:r>
              <a:rPr lang="en-US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%d</a:t>
            </a:r>
            <a:r>
              <a:rPr lang="zh-CN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次合成，平台高度为</a:t>
            </a:r>
            <a:r>
              <a:rPr lang="en-US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%d</a:t>
            </a:r>
            <a:r>
              <a:rPr lang="zh-CN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时的分类结果为：</a:t>
            </a:r>
            <a:r>
              <a:rPr lang="en-US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%s\n',...</a:t>
            </a:r>
            <a:endParaRPr lang="zh-CN" altLang="zh-CN" sz="20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l"/>
            <a:r>
              <a:rPr lang="en-US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        i,nd_min,int2str(tm));</a:t>
            </a:r>
            <a:endParaRPr lang="zh-CN" altLang="zh-CN" sz="20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l"/>
            <a:r>
              <a:rPr lang="en-US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    nd(nd==nd_min)=[]; %</a:t>
            </a:r>
            <a:r>
              <a:rPr lang="zh-CN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删除已经归类的元素</a:t>
            </a:r>
            <a:endParaRPr lang="zh-CN" altLang="zh-CN" sz="20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l"/>
            <a:r>
              <a:rPr lang="en-US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    if length(nd)==0</a:t>
            </a:r>
            <a:endParaRPr lang="zh-CN" altLang="zh-CN" sz="20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l"/>
            <a:r>
              <a:rPr lang="en-US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        break</a:t>
            </a:r>
            <a:endParaRPr lang="zh-CN" altLang="zh-CN" sz="20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l"/>
            <a:r>
              <a:rPr lang="en-US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    end</a:t>
            </a:r>
            <a:endParaRPr lang="zh-CN" altLang="zh-CN" sz="20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l"/>
            <a:r>
              <a:rPr lang="en-US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end</a:t>
            </a:r>
            <a:endParaRPr lang="zh-CN" altLang="zh-CN" sz="20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5646216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D52223EA-7274-4F93-9EE9-33DA0FDC044C}"/>
              </a:ext>
            </a:extLst>
          </p:cNvPr>
          <p:cNvSpPr txBox="1"/>
          <p:nvPr/>
        </p:nvSpPr>
        <p:spPr>
          <a:xfrm>
            <a:off x="218515" y="790325"/>
            <a:ext cx="8925485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711835" algn="l"/>
            <a:r>
              <a:rPr lang="zh-CN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或者使用</a:t>
            </a:r>
            <a:r>
              <a:rPr lang="en-US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Matlab</a:t>
            </a:r>
            <a:r>
              <a:rPr lang="zh-CN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统计工具箱的相关命令，编写如下程序</a:t>
            </a:r>
            <a:endParaRPr lang="zh-CN" altLang="zh-CN" sz="24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l"/>
            <a:r>
              <a:rPr lang="en-US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clc,clear</a:t>
            </a:r>
            <a:endParaRPr lang="zh-CN" altLang="zh-CN" sz="24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l"/>
            <a:r>
              <a:rPr lang="en-US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a=[1,0;1,1;3,2;4,3;2,5];</a:t>
            </a:r>
            <a:endParaRPr lang="zh-CN" altLang="zh-CN" sz="24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l"/>
            <a:r>
              <a:rPr lang="en-US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y=pdist(a,'cityblock');  %</a:t>
            </a:r>
            <a:r>
              <a:rPr lang="zh-CN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求</a:t>
            </a:r>
            <a:r>
              <a:rPr lang="en-US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a</a:t>
            </a:r>
            <a:r>
              <a:rPr lang="zh-CN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的两两行向量间的绝对值距离</a:t>
            </a:r>
            <a:endParaRPr lang="zh-CN" altLang="zh-CN" sz="24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l"/>
            <a:r>
              <a:rPr lang="en-US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yc=squareform(y)  %</a:t>
            </a:r>
            <a:r>
              <a:rPr lang="zh-CN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变换成距离方阵</a:t>
            </a:r>
            <a:endParaRPr lang="zh-CN" altLang="zh-CN" sz="24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l"/>
            <a:r>
              <a:rPr lang="en-US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z=linkage(y)  %</a:t>
            </a:r>
            <a:r>
              <a:rPr lang="zh-CN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产生等级聚类树</a:t>
            </a:r>
            <a:endParaRPr lang="zh-CN" altLang="zh-CN" sz="24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l"/>
            <a:r>
              <a:rPr lang="en-US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dendrogram(z) %</a:t>
            </a:r>
            <a:r>
              <a:rPr lang="zh-CN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画聚类图</a:t>
            </a:r>
            <a:endParaRPr lang="zh-CN" altLang="zh-CN" sz="24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l"/>
            <a:r>
              <a:rPr lang="en-US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T=cluster(z,'maxclust',3)  %</a:t>
            </a:r>
            <a:r>
              <a:rPr lang="zh-CN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把对象划分成</a:t>
            </a:r>
            <a:r>
              <a:rPr lang="en-US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3</a:t>
            </a:r>
            <a:r>
              <a:rPr lang="zh-CN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类</a:t>
            </a:r>
            <a:endParaRPr lang="zh-CN" altLang="zh-CN" sz="24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l"/>
            <a:r>
              <a:rPr lang="en-US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for i=1:3</a:t>
            </a:r>
            <a:endParaRPr lang="zh-CN" altLang="zh-CN" sz="24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l"/>
            <a:r>
              <a:rPr lang="en-US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    tm=find(T==i);  %</a:t>
            </a:r>
            <a:r>
              <a:rPr lang="zh-CN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求第</a:t>
            </a:r>
            <a:r>
              <a:rPr lang="en-US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i</a:t>
            </a:r>
            <a:r>
              <a:rPr lang="zh-CN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类的对象</a:t>
            </a:r>
            <a:endParaRPr lang="zh-CN" altLang="zh-CN" sz="24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l"/>
            <a:r>
              <a:rPr lang="en-US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    tm=reshape(tm,1,length(tm)); %</a:t>
            </a:r>
            <a:r>
              <a:rPr lang="zh-CN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变成行向量</a:t>
            </a:r>
            <a:endParaRPr lang="zh-CN" altLang="zh-CN" sz="24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l"/>
            <a:r>
              <a:rPr lang="en-US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    fprintf('</a:t>
            </a:r>
            <a:r>
              <a:rPr lang="zh-CN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第</a:t>
            </a:r>
            <a:r>
              <a:rPr lang="en-US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%d</a:t>
            </a:r>
            <a:r>
              <a:rPr lang="zh-CN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类的有</a:t>
            </a:r>
            <a:r>
              <a:rPr lang="en-US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%s\n',i,int2str(tm)); %</a:t>
            </a:r>
            <a:r>
              <a:rPr lang="zh-CN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显示分类结果</a:t>
            </a:r>
            <a:endParaRPr lang="zh-CN" altLang="zh-CN" sz="24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l"/>
            <a:r>
              <a:rPr lang="en-US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end</a:t>
            </a:r>
            <a:endParaRPr lang="zh-CN" altLang="zh-CN" sz="24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2466233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D1171C8D-6327-4622-A38D-DA77EB5ED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5777241"/>
              </p:ext>
            </p:extLst>
          </p:nvPr>
        </p:nvGraphicFramePr>
        <p:xfrm>
          <a:off x="504825" y="1624013"/>
          <a:ext cx="8188325" cy="4449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53322" imgH="4451131" progId="Word.Document.12">
                  <p:embed/>
                </p:oleObj>
              </mc:Choice>
              <mc:Fallback>
                <p:oleObj name="Document" r:id="rId2" imgW="8153322" imgH="4451131" progId="Word.Document.12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D1171C8D-6327-4622-A38D-DA77EB5ED0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04825" y="1624013"/>
                        <a:ext cx="8188325" cy="44497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B8DC3E65-1ED8-4E27-8166-5B4FC188AF4F}"/>
              </a:ext>
            </a:extLst>
          </p:cNvPr>
          <p:cNvSpPr txBox="1"/>
          <p:nvPr/>
        </p:nvSpPr>
        <p:spPr>
          <a:xfrm>
            <a:off x="384870" y="772240"/>
            <a:ext cx="6316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0293B8"/>
                </a:solidFill>
              </a:rPr>
              <a:t>5.</a:t>
            </a:r>
            <a:r>
              <a:rPr lang="en-US" altLang="zh-CN" b="1"/>
              <a:t> </a:t>
            </a:r>
            <a:r>
              <a:rPr lang="en-US" altLang="zh-CN" sz="3600" b="1">
                <a:solidFill>
                  <a:srgbClr val="0293B8"/>
                </a:solidFill>
              </a:rPr>
              <a:t>Matlab</a:t>
            </a:r>
            <a:r>
              <a:rPr lang="zh-CN" altLang="zh-CN" sz="3600" b="1">
                <a:solidFill>
                  <a:srgbClr val="0293B8"/>
                </a:solidFill>
              </a:rPr>
              <a:t>聚类分析的相关命令</a:t>
            </a:r>
            <a:endParaRPr lang="zh-CN" altLang="en-US" sz="3600" b="1" dirty="0">
              <a:solidFill>
                <a:srgbClr val="0293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5971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58498457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38498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38766712"/>
              </p:ext>
            </p:extLst>
          </p:nvPr>
        </p:nvGraphicFramePr>
        <p:xfrm>
          <a:off x="531813" y="804863"/>
          <a:ext cx="7834312" cy="5500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11970" imgH="5703946" progId="Word.Document.12">
                  <p:embed/>
                </p:oleObj>
              </mc:Choice>
              <mc:Fallback>
                <p:oleObj name="Document" r:id="rId2" imgW="8111970" imgH="5703946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34312" cy="55006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58781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层">
            <a:extLst>
              <a:ext uri="{FF2B5EF4-FFF2-40B4-BE49-F238E27FC236}">
                <a16:creationId xmlns:a16="http://schemas.microsoft.com/office/drawing/2014/main" id="{74BAD145-AB42-4135-BB73-9ABB57E581AC}"/>
              </a:ext>
            </a:extLst>
          </p:cNvPr>
          <p:cNvSpPr txBox="1"/>
          <p:nvPr/>
        </p:nvSpPr>
        <p:spPr bwMode="auto">
          <a:xfrm>
            <a:off x="3436737" y="3171111"/>
            <a:ext cx="6706442" cy="861750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zh-CN" altLang="en-US" sz="46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聚类分析</a:t>
            </a:r>
            <a:endParaRPr lang="zh-CN" altLang="en-US" sz="46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" name="标题层">
            <a:extLst>
              <a:ext uri="{FF2B5EF4-FFF2-40B4-BE49-F238E27FC236}">
                <a16:creationId xmlns:a16="http://schemas.microsoft.com/office/drawing/2014/main" id="{A017B4FF-92DC-44DD-8AFD-8DA6C8A674C5}"/>
              </a:ext>
            </a:extLst>
          </p:cNvPr>
          <p:cNvSpPr txBox="1"/>
          <p:nvPr/>
        </p:nvSpPr>
        <p:spPr bwMode="auto">
          <a:xfrm>
            <a:off x="3436737" y="3171111"/>
            <a:ext cx="1434038" cy="861750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4800" kern="0" dirty="0">
                <a:solidFill>
                  <a:schemeClr val="tx1">
                    <a:lumMod val="85000"/>
                    <a:lumOff val="15000"/>
                  </a:scheme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01</a:t>
            </a:r>
            <a:endParaRPr lang="zh-CN" altLang="en-US" sz="4800" kern="0" dirty="0">
              <a:solidFill>
                <a:schemeClr val="tx1">
                  <a:lumMod val="85000"/>
                  <a:lumOff val="15000"/>
                </a:scheme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1189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4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0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8634543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33129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31300112"/>
              </p:ext>
            </p:extLst>
          </p:nvPr>
        </p:nvGraphicFramePr>
        <p:xfrm>
          <a:off x="531813" y="804863"/>
          <a:ext cx="7861300" cy="4408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11970" imgH="4559915" progId="Word.Document.12">
                  <p:embed/>
                </p:oleObj>
              </mc:Choice>
              <mc:Fallback>
                <p:oleObj name="Document" r:id="rId2" imgW="8111970" imgH="455991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408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56761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1973634"/>
              </p:ext>
            </p:extLst>
          </p:nvPr>
        </p:nvGraphicFramePr>
        <p:xfrm>
          <a:off x="531813" y="804863"/>
          <a:ext cx="7861300" cy="4518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11970" imgH="4673382" progId="Word.Document.12">
                  <p:embed/>
                </p:oleObj>
              </mc:Choice>
              <mc:Fallback>
                <p:oleObj name="Document" r:id="rId2" imgW="8111970" imgH="4673382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518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08202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36295612"/>
              </p:ext>
            </p:extLst>
          </p:nvPr>
        </p:nvGraphicFramePr>
        <p:xfrm>
          <a:off x="531813" y="804863"/>
          <a:ext cx="7861300" cy="4695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860691" progId="Word.Document.12">
                  <p:embed/>
                </p:oleObj>
              </mc:Choice>
              <mc:Fallback>
                <p:oleObj name="Document" r:id="rId2" imgW="8129635" imgH="4860691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695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94668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2658569"/>
              </p:ext>
            </p:extLst>
          </p:nvPr>
        </p:nvGraphicFramePr>
        <p:xfrm>
          <a:off x="531813" y="804863"/>
          <a:ext cx="7861300" cy="365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788342" progId="Word.Document.12">
                  <p:embed/>
                </p:oleObj>
              </mc:Choice>
              <mc:Fallback>
                <p:oleObj name="Document" r:id="rId2" imgW="8129635" imgH="3788342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657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33226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51094313"/>
              </p:ext>
            </p:extLst>
          </p:nvPr>
        </p:nvGraphicFramePr>
        <p:xfrm>
          <a:off x="531813" y="804863"/>
          <a:ext cx="7861300" cy="4449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615388" progId="Word.Document.12">
                  <p:embed/>
                </p:oleObj>
              </mc:Choice>
              <mc:Fallback>
                <p:oleObj name="Document" r:id="rId2" imgW="8129635" imgH="4615388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4497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21911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24304071"/>
              </p:ext>
            </p:extLst>
          </p:nvPr>
        </p:nvGraphicFramePr>
        <p:xfrm>
          <a:off x="451131" y="1081087"/>
          <a:ext cx="7834312" cy="4695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11970" imgH="4860691" progId="Word.Document.12">
                  <p:embed/>
                </p:oleObj>
              </mc:Choice>
              <mc:Fallback>
                <p:oleObj name="Document" r:id="rId2" imgW="8111970" imgH="4860691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51131" y="1081087"/>
                        <a:ext cx="7834312" cy="4695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04876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9C26F69A-3143-4976-9FB8-EE25F62A184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6044804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325471" progId="Word.Document.12">
                  <p:embed/>
                </p:oleObj>
              </mc:Choice>
              <mc:Fallback>
                <p:oleObj name="Document" r:id="rId2" imgW="8129635" imgH="3325471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>
            <a:extLst>
              <a:ext uri="{FF2B5EF4-FFF2-40B4-BE49-F238E27FC236}">
                <a16:creationId xmlns:a16="http://schemas.microsoft.com/office/drawing/2014/main" id="{05A9ECA3-FCAB-4BD3-A5C4-63ADC9C8D4F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39492670"/>
              </p:ext>
            </p:extLst>
          </p:nvPr>
        </p:nvGraphicFramePr>
        <p:xfrm>
          <a:off x="641350" y="3616325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4" imgW="8129635" imgH="3327632" progId="Word.Document.12">
                  <p:embed/>
                </p:oleObj>
              </mc:Choice>
              <mc:Fallback>
                <p:oleObj name="Document" r:id="rId4" imgW="8129635" imgH="3327632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41350" y="3616325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60329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18448839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B53A59E5-B781-49F6-8360-059487288F7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84549179"/>
              </p:ext>
            </p:extLst>
          </p:nvPr>
        </p:nvGraphicFramePr>
        <p:xfrm>
          <a:off x="531813" y="3429000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4" imgW="8129635" imgH="2924195" progId="Word.Document.12">
                  <p:embed/>
                </p:oleObj>
              </mc:Choice>
              <mc:Fallback>
                <p:oleObj name="Document" r:id="rId4" imgW="8129635" imgH="292419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31813" y="3429000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33822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3DF7DC0-9AEC-4FC3-AD92-1B7907AC0806}"/>
              </a:ext>
            </a:extLst>
          </p:cNvPr>
          <p:cNvSpPr txBox="1"/>
          <p:nvPr/>
        </p:nvSpPr>
        <p:spPr>
          <a:xfrm>
            <a:off x="384870" y="574120"/>
            <a:ext cx="631683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200" b="1">
                <a:solidFill>
                  <a:srgbClr val="319095"/>
                </a:solidFill>
              </a:rPr>
              <a:t>10.1.2 R</a:t>
            </a:r>
            <a:r>
              <a:rPr lang="zh-CN" altLang="zh-CN" sz="4200" b="1">
                <a:solidFill>
                  <a:srgbClr val="319095"/>
                </a:solidFill>
              </a:rPr>
              <a:t>型聚类法</a:t>
            </a:r>
            <a:endParaRPr lang="zh-CN" altLang="en-US" sz="4200" b="1" dirty="0">
              <a:solidFill>
                <a:srgbClr val="319095"/>
              </a:solidFill>
            </a:endParaRPr>
          </a:p>
        </p:txBody>
      </p:sp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38313670"/>
              </p:ext>
            </p:extLst>
          </p:nvPr>
        </p:nvGraphicFramePr>
        <p:xfrm>
          <a:off x="490538" y="1501775"/>
          <a:ext cx="8189912" cy="434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53322" imgH="4342708" progId="Word.Document.12">
                  <p:embed/>
                </p:oleObj>
              </mc:Choice>
              <mc:Fallback>
                <p:oleObj name="Document" r:id="rId2" imgW="8153322" imgH="4342708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90538" y="1501775"/>
                        <a:ext cx="8189912" cy="4340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29202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3928729"/>
              </p:ext>
            </p:extLst>
          </p:nvPr>
        </p:nvGraphicFramePr>
        <p:xfrm>
          <a:off x="531813" y="804863"/>
          <a:ext cx="7861300" cy="5172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352380" progId="Word.Document.12">
                  <p:embed/>
                </p:oleObj>
              </mc:Choice>
              <mc:Fallback>
                <p:oleObj name="Document" r:id="rId2" imgW="8129635" imgH="5352380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172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83606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D1171C8D-6327-4622-A38D-DA77EB5ED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77523326"/>
              </p:ext>
            </p:extLst>
          </p:nvPr>
        </p:nvGraphicFramePr>
        <p:xfrm>
          <a:off x="504825" y="1624013"/>
          <a:ext cx="8188325" cy="3698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53322" imgH="3702612" progId="Word.Document.12">
                  <p:embed/>
                </p:oleObj>
              </mc:Choice>
              <mc:Fallback>
                <p:oleObj name="Document" r:id="rId2" imgW="8153322" imgH="3702612" progId="Word.Document.12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D1171C8D-6327-4622-A38D-DA77EB5ED0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04825" y="1624013"/>
                        <a:ext cx="8188325" cy="3698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B8DC3E65-1ED8-4E27-8166-5B4FC188AF4F}"/>
              </a:ext>
            </a:extLst>
          </p:cNvPr>
          <p:cNvSpPr txBox="1"/>
          <p:nvPr/>
        </p:nvSpPr>
        <p:spPr>
          <a:xfrm>
            <a:off x="384870" y="772240"/>
            <a:ext cx="6316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0293B8"/>
                </a:solidFill>
              </a:rPr>
              <a:t>1.</a:t>
            </a:r>
            <a:r>
              <a:rPr lang="zh-CN" altLang="zh-CN" sz="3600" b="1">
                <a:solidFill>
                  <a:srgbClr val="0293B8"/>
                </a:solidFill>
              </a:rPr>
              <a:t>变量相似性度量</a:t>
            </a:r>
            <a:endParaRPr lang="zh-CN" altLang="en-US" sz="3600" b="1" dirty="0">
              <a:solidFill>
                <a:srgbClr val="0293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5108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5739469"/>
              </p:ext>
            </p:extLst>
          </p:nvPr>
        </p:nvGraphicFramePr>
        <p:xfrm>
          <a:off x="558707" y="535922"/>
          <a:ext cx="8243887" cy="65516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521999" imgH="6791383" progId="Word.Document.12">
                  <p:embed/>
                </p:oleObj>
              </mc:Choice>
              <mc:Fallback>
                <p:oleObj name="Document" r:id="rId2" imgW="8521999" imgH="6791383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58707" y="535922"/>
                        <a:ext cx="8243887" cy="65516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47609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49761958"/>
              </p:ext>
            </p:extLst>
          </p:nvPr>
        </p:nvGraphicFramePr>
        <p:xfrm>
          <a:off x="531813" y="804863"/>
          <a:ext cx="7861300" cy="36306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760246" progId="Word.Document.12">
                  <p:embed/>
                </p:oleObj>
              </mc:Choice>
              <mc:Fallback>
                <p:oleObj name="Document" r:id="rId2" imgW="8129635" imgH="3760246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6306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67407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57434415"/>
              </p:ext>
            </p:extLst>
          </p:nvPr>
        </p:nvGraphicFramePr>
        <p:xfrm>
          <a:off x="531813" y="804863"/>
          <a:ext cx="7861300" cy="2894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98039" progId="Word.Document.12">
                  <p:embed/>
                </p:oleObj>
              </mc:Choice>
              <mc:Fallback>
                <p:oleObj name="Document" r:id="rId2" imgW="8129635" imgH="2998039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940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23248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D1171C8D-6327-4622-A38D-DA77EB5ED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84185706"/>
              </p:ext>
            </p:extLst>
          </p:nvPr>
        </p:nvGraphicFramePr>
        <p:xfrm>
          <a:off x="504825" y="1624013"/>
          <a:ext cx="8188325" cy="3698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53322" imgH="3702612" progId="Word.Document.12">
                  <p:embed/>
                </p:oleObj>
              </mc:Choice>
              <mc:Fallback>
                <p:oleObj name="Document" r:id="rId2" imgW="8153322" imgH="3702612" progId="Word.Document.12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D1171C8D-6327-4622-A38D-DA77EB5ED0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04825" y="1624013"/>
                        <a:ext cx="8188325" cy="3698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B8DC3E65-1ED8-4E27-8166-5B4FC188AF4F}"/>
              </a:ext>
            </a:extLst>
          </p:cNvPr>
          <p:cNvSpPr txBox="1"/>
          <p:nvPr/>
        </p:nvSpPr>
        <p:spPr>
          <a:xfrm>
            <a:off x="384870" y="772240"/>
            <a:ext cx="6316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0293B8"/>
                </a:solidFill>
              </a:rPr>
              <a:t>2.</a:t>
            </a:r>
            <a:r>
              <a:rPr lang="zh-CN" altLang="zh-CN" sz="3600" b="1">
                <a:solidFill>
                  <a:srgbClr val="0293B8"/>
                </a:solidFill>
              </a:rPr>
              <a:t>变量聚类法</a:t>
            </a:r>
            <a:endParaRPr lang="zh-CN" altLang="en-US" sz="3600" b="1" dirty="0">
              <a:solidFill>
                <a:srgbClr val="0293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3440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7256314"/>
              </p:ext>
            </p:extLst>
          </p:nvPr>
        </p:nvGraphicFramePr>
        <p:xfrm>
          <a:off x="531813" y="804863"/>
          <a:ext cx="7861300" cy="3644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261713" progId="Word.Document.12">
                  <p:embed/>
                </p:oleObj>
              </mc:Choice>
              <mc:Fallback>
                <p:oleObj name="Document" r:id="rId2" imgW="8129635" imgH="3261713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644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82433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51340917"/>
              </p:ext>
            </p:extLst>
          </p:nvPr>
        </p:nvGraphicFramePr>
        <p:xfrm>
          <a:off x="531813" y="804863"/>
          <a:ext cx="7861300" cy="4149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780057" progId="Word.Document.12">
                  <p:embed/>
                </p:oleObj>
              </mc:Choice>
              <mc:Fallback>
                <p:oleObj name="Document" r:id="rId2" imgW="8129635" imgH="3780057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149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03752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03156010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65351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39133154"/>
              </p:ext>
            </p:extLst>
          </p:nvPr>
        </p:nvGraphicFramePr>
        <p:xfrm>
          <a:off x="531813" y="804863"/>
          <a:ext cx="7861300" cy="6169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6394471" progId="Word.Document.12">
                  <p:embed/>
                </p:oleObj>
              </mc:Choice>
              <mc:Fallback>
                <p:oleObj name="Document" r:id="rId2" imgW="8129635" imgH="6394471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6169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07557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19997434"/>
              </p:ext>
            </p:extLst>
          </p:nvPr>
        </p:nvGraphicFramePr>
        <p:xfrm>
          <a:off x="634206" y="469900"/>
          <a:ext cx="7875587" cy="638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48697" imgH="6610598" progId="Word.Document.12">
                  <p:embed/>
                </p:oleObj>
              </mc:Choice>
              <mc:Fallback>
                <p:oleObj name="Document" r:id="rId2" imgW="8148697" imgH="6610598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34206" y="469900"/>
                        <a:ext cx="7875587" cy="638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76112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7231595"/>
              </p:ext>
            </p:extLst>
          </p:nvPr>
        </p:nvGraphicFramePr>
        <p:xfrm>
          <a:off x="531813" y="804863"/>
          <a:ext cx="7861300" cy="4217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374406" progId="Word.Document.12">
                  <p:embed/>
                </p:oleObj>
              </mc:Choice>
              <mc:Fallback>
                <p:oleObj name="Document" r:id="rId2" imgW="8129635" imgH="4374406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2179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0613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ADAA60-E9B8-48C0-BC0F-4178E9D5B9AA}"/>
              </a:ext>
            </a:extLst>
          </p:cNvPr>
          <p:cNvSpPr txBox="1"/>
          <p:nvPr/>
        </p:nvSpPr>
        <p:spPr>
          <a:xfrm>
            <a:off x="418540" y="1228397"/>
            <a:ext cx="8306920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计算的</a:t>
            </a:r>
            <a:r>
              <a:rPr lang="en-US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Matlab</a:t>
            </a:r>
            <a:r>
              <a:rPr lang="zh-CN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程序如下：</a:t>
            </a:r>
            <a:endParaRPr lang="zh-CN" altLang="zh-CN" sz="20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l"/>
            <a:r>
              <a:rPr lang="en-US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clc, clear, close all</a:t>
            </a:r>
            <a:endParaRPr lang="zh-CN" altLang="zh-CN" sz="20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l"/>
            <a:r>
              <a:rPr lang="en-US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a=readmatrix('data10_2.txt');  a(isnan(a))=0;   </a:t>
            </a:r>
            <a:endParaRPr lang="zh-CN" altLang="zh-CN" sz="20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l"/>
            <a:r>
              <a:rPr lang="en-US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d=1-abs(a); %</a:t>
            </a:r>
            <a:r>
              <a:rPr lang="zh-CN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进行数据变换</a:t>
            </a:r>
            <a:r>
              <a:rPr lang="en-US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,</a:t>
            </a:r>
            <a:r>
              <a:rPr lang="zh-CN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把相关系数转化为距离</a:t>
            </a:r>
            <a:endParaRPr lang="zh-CN" altLang="zh-CN" sz="20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l"/>
            <a:r>
              <a:rPr lang="en-US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d=tril(d);  %</a:t>
            </a:r>
            <a:r>
              <a:rPr lang="zh-CN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提出</a:t>
            </a:r>
            <a:r>
              <a:rPr lang="en-US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d</a:t>
            </a:r>
            <a:r>
              <a:rPr lang="zh-CN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矩阵的下三角部分</a:t>
            </a:r>
            <a:endParaRPr lang="zh-CN" altLang="zh-CN" sz="20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l"/>
            <a:r>
              <a:rPr lang="en-US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b=nonzeros(d);%</a:t>
            </a:r>
            <a:r>
              <a:rPr lang="zh-CN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去掉</a:t>
            </a:r>
            <a:r>
              <a:rPr lang="en-US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d</a:t>
            </a:r>
            <a:r>
              <a:rPr lang="zh-CN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中的零元素</a:t>
            </a:r>
            <a:endParaRPr lang="zh-CN" altLang="zh-CN" sz="20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l"/>
            <a:r>
              <a:rPr lang="en-US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b=b';  %</a:t>
            </a:r>
            <a:r>
              <a:rPr lang="zh-CN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化成行向量</a:t>
            </a:r>
            <a:endParaRPr lang="zh-CN" altLang="zh-CN" sz="20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l"/>
            <a:r>
              <a:rPr lang="en-US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z=linkage(b,'complete'); %</a:t>
            </a:r>
            <a:r>
              <a:rPr lang="zh-CN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按最长距离法聚类</a:t>
            </a:r>
            <a:r>
              <a:rPr lang="en-US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  </a:t>
            </a:r>
            <a:endParaRPr lang="zh-CN" altLang="zh-CN" sz="20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l"/>
            <a:r>
              <a:rPr lang="en-US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y=cluster(z,'maxclust',2)   %</a:t>
            </a:r>
            <a:r>
              <a:rPr lang="zh-CN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把变量划分成两类</a:t>
            </a:r>
            <a:endParaRPr lang="zh-CN" altLang="zh-CN" sz="20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l"/>
            <a:r>
              <a:rPr lang="en-US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ind1=find(y==1);ind1=ind1'  %</a:t>
            </a:r>
            <a:r>
              <a:rPr lang="zh-CN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显示第一类对应的变量标号</a:t>
            </a:r>
            <a:endParaRPr lang="zh-CN" altLang="zh-CN" sz="20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l"/>
            <a:r>
              <a:rPr lang="en-US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ind2=find(y==2);ind2=ind2'  %</a:t>
            </a:r>
            <a:r>
              <a:rPr lang="zh-CN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显示第二类对应的变量标号</a:t>
            </a:r>
            <a:endParaRPr lang="zh-CN" altLang="zh-CN" sz="20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l"/>
            <a:r>
              <a:rPr lang="en-US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h=dendrogram(z); %</a:t>
            </a:r>
            <a:r>
              <a:rPr lang="zh-CN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画聚类图</a:t>
            </a:r>
            <a:endParaRPr lang="zh-CN" altLang="zh-CN" sz="20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l"/>
            <a:r>
              <a:rPr lang="en-US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set(h,'Color','k','LineWidth',1.3)  %</a:t>
            </a:r>
            <a:r>
              <a:rPr lang="zh-CN" altLang="zh-CN" sz="20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把聚类图线的颜色改成黑色，线宽加粗</a:t>
            </a:r>
            <a:endParaRPr lang="zh-CN" altLang="zh-CN" sz="20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6381372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77292993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96806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3DF7DC0-9AEC-4FC3-AD92-1B7907AC0806}"/>
              </a:ext>
            </a:extLst>
          </p:cNvPr>
          <p:cNvSpPr txBox="1"/>
          <p:nvPr/>
        </p:nvSpPr>
        <p:spPr>
          <a:xfrm>
            <a:off x="384870" y="574120"/>
            <a:ext cx="863810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200" b="1">
                <a:solidFill>
                  <a:srgbClr val="319095"/>
                </a:solidFill>
              </a:rPr>
              <a:t>10.1.3</a:t>
            </a:r>
            <a:r>
              <a:rPr lang="zh-CN" altLang="zh-CN" sz="4200" b="1">
                <a:solidFill>
                  <a:srgbClr val="319095"/>
                </a:solidFill>
              </a:rPr>
              <a:t>聚类分析案例</a:t>
            </a:r>
            <a:r>
              <a:rPr lang="en-US" altLang="zh-CN" sz="4200" b="1">
                <a:solidFill>
                  <a:srgbClr val="319095"/>
                </a:solidFill>
              </a:rPr>
              <a:t>—</a:t>
            </a:r>
            <a:r>
              <a:rPr lang="zh-CN" altLang="zh-CN" sz="4200" b="1">
                <a:solidFill>
                  <a:srgbClr val="319095"/>
                </a:solidFill>
              </a:rPr>
              <a:t>我国各地区普通高等教育发展状况分析</a:t>
            </a:r>
          </a:p>
          <a:p>
            <a:endParaRPr lang="zh-CN" altLang="en-US" sz="4200" b="1" dirty="0">
              <a:solidFill>
                <a:srgbClr val="319095"/>
              </a:solidFill>
            </a:endParaRPr>
          </a:p>
        </p:txBody>
      </p:sp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23057515"/>
              </p:ext>
            </p:extLst>
          </p:nvPr>
        </p:nvGraphicFramePr>
        <p:xfrm>
          <a:off x="477044" y="2133787"/>
          <a:ext cx="8189912" cy="1514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53322" imgH="1512167" progId="Word.Document.12">
                  <p:embed/>
                </p:oleObj>
              </mc:Choice>
              <mc:Fallback>
                <p:oleObj name="Document" r:id="rId2" imgW="8153322" imgH="1512167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77044" y="2133787"/>
                        <a:ext cx="8189912" cy="1514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98496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D1171C8D-6327-4622-A38D-DA77EB5ED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08749903"/>
              </p:ext>
            </p:extLst>
          </p:nvPr>
        </p:nvGraphicFramePr>
        <p:xfrm>
          <a:off x="504825" y="1624013"/>
          <a:ext cx="8188325" cy="5008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53322" imgH="5008738" progId="Word.Document.12">
                  <p:embed/>
                </p:oleObj>
              </mc:Choice>
              <mc:Fallback>
                <p:oleObj name="Document" r:id="rId2" imgW="8153322" imgH="5008738" progId="Word.Document.12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D1171C8D-6327-4622-A38D-DA77EB5ED0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04825" y="1624013"/>
                        <a:ext cx="8188325" cy="50085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B8DC3E65-1ED8-4E27-8166-5B4FC188AF4F}"/>
              </a:ext>
            </a:extLst>
          </p:cNvPr>
          <p:cNvSpPr txBox="1"/>
          <p:nvPr/>
        </p:nvSpPr>
        <p:spPr>
          <a:xfrm>
            <a:off x="384870" y="772240"/>
            <a:ext cx="6316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0293B8"/>
                </a:solidFill>
              </a:rPr>
              <a:t>1.</a:t>
            </a:r>
            <a:r>
              <a:rPr lang="zh-CN" altLang="zh-CN" sz="3600" b="1">
                <a:solidFill>
                  <a:srgbClr val="0293B8"/>
                </a:solidFill>
              </a:rPr>
              <a:t>案例研究背景</a:t>
            </a:r>
            <a:endParaRPr lang="zh-CN" altLang="en-US" sz="3600" b="1" dirty="0">
              <a:solidFill>
                <a:srgbClr val="0293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4822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D1171C8D-6327-4622-A38D-DA77EB5ED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81221658"/>
              </p:ext>
            </p:extLst>
          </p:nvPr>
        </p:nvGraphicFramePr>
        <p:xfrm>
          <a:off x="504825" y="1624013"/>
          <a:ext cx="8188325" cy="3698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53322" imgH="3702612" progId="Word.Document.12">
                  <p:embed/>
                </p:oleObj>
              </mc:Choice>
              <mc:Fallback>
                <p:oleObj name="Document" r:id="rId2" imgW="8153322" imgH="3702612" progId="Word.Document.12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D1171C8D-6327-4622-A38D-DA77EB5ED0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04825" y="1624013"/>
                        <a:ext cx="8188325" cy="3698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B8DC3E65-1ED8-4E27-8166-5B4FC188AF4F}"/>
              </a:ext>
            </a:extLst>
          </p:cNvPr>
          <p:cNvSpPr txBox="1"/>
          <p:nvPr/>
        </p:nvSpPr>
        <p:spPr>
          <a:xfrm>
            <a:off x="384870" y="772240"/>
            <a:ext cx="6316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0293B8"/>
                </a:solidFill>
              </a:rPr>
              <a:t>2.</a:t>
            </a:r>
            <a:r>
              <a:rPr lang="zh-CN" altLang="zh-CN" sz="3600" b="1">
                <a:solidFill>
                  <a:srgbClr val="0293B8"/>
                </a:solidFill>
              </a:rPr>
              <a:t>案例研究过程</a:t>
            </a:r>
            <a:endParaRPr lang="zh-CN" altLang="en-US" sz="3600" b="1" dirty="0">
              <a:solidFill>
                <a:srgbClr val="0293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688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62256051"/>
              </p:ext>
            </p:extLst>
          </p:nvPr>
        </p:nvGraphicFramePr>
        <p:xfrm>
          <a:off x="531813" y="804863"/>
          <a:ext cx="7861300" cy="5186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378675" progId="Word.Document.12">
                  <p:embed/>
                </p:oleObj>
              </mc:Choice>
              <mc:Fallback>
                <p:oleObj name="Document" r:id="rId2" imgW="8129635" imgH="537867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1863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64284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05372497"/>
              </p:ext>
            </p:extLst>
          </p:nvPr>
        </p:nvGraphicFramePr>
        <p:xfrm>
          <a:off x="531813" y="804863"/>
          <a:ext cx="7861300" cy="5159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11970" imgH="5336891" progId="Word.Document.12">
                  <p:embed/>
                </p:oleObj>
              </mc:Choice>
              <mc:Fallback>
                <p:oleObj name="Document" r:id="rId2" imgW="8111970" imgH="5336891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159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14431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51295231"/>
              </p:ext>
            </p:extLst>
          </p:nvPr>
        </p:nvGraphicFramePr>
        <p:xfrm>
          <a:off x="841095" y="695326"/>
          <a:ext cx="6662363" cy="56681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6929025" progId="Word.Document.12">
                  <p:embed/>
                </p:oleObj>
              </mc:Choice>
              <mc:Fallback>
                <p:oleObj name="Document" r:id="rId2" imgW="8129635" imgH="692902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41095" y="695326"/>
                        <a:ext cx="6662363" cy="56681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28176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7748946"/>
              </p:ext>
            </p:extLst>
          </p:nvPr>
        </p:nvGraphicFramePr>
        <p:xfrm>
          <a:off x="531813" y="804863"/>
          <a:ext cx="7861300" cy="566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870364" progId="Word.Document.12">
                  <p:embed/>
                </p:oleObj>
              </mc:Choice>
              <mc:Fallback>
                <p:oleObj name="Document" r:id="rId2" imgW="8129635" imgH="5870364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66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36874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12535751"/>
              </p:ext>
            </p:extLst>
          </p:nvPr>
        </p:nvGraphicFramePr>
        <p:xfrm>
          <a:off x="531813" y="804863"/>
          <a:ext cx="7861300" cy="5213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11970" imgH="5393084" progId="Word.Document.12">
                  <p:embed/>
                </p:oleObj>
              </mc:Choice>
              <mc:Fallback>
                <p:oleObj name="Document" r:id="rId2" imgW="8111970" imgH="5393084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213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85593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5638032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66909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80229857"/>
              </p:ext>
            </p:extLst>
          </p:nvPr>
        </p:nvGraphicFramePr>
        <p:xfrm>
          <a:off x="531813" y="804863"/>
          <a:ext cx="7848600" cy="4818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15931" imgH="4997932" progId="Word.Document.12">
                  <p:embed/>
                </p:oleObj>
              </mc:Choice>
              <mc:Fallback>
                <p:oleObj name="Document" r:id="rId2" imgW="8115931" imgH="4997932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48600" cy="4818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0697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61791782"/>
              </p:ext>
            </p:extLst>
          </p:nvPr>
        </p:nvGraphicFramePr>
        <p:xfrm>
          <a:off x="531813" y="804863"/>
          <a:ext cx="7861300" cy="3684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824724" progId="Word.Document.12">
                  <p:embed/>
                </p:oleObj>
              </mc:Choice>
              <mc:Fallback>
                <p:oleObj name="Document" r:id="rId2" imgW="8129635" imgH="3824724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684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62918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6C24F50-8061-421A-9099-5136F4DB9E9B}"/>
              </a:ext>
            </a:extLst>
          </p:cNvPr>
          <p:cNvSpPr txBox="1"/>
          <p:nvPr/>
        </p:nvSpPr>
        <p:spPr>
          <a:xfrm>
            <a:off x="512669" y="1420400"/>
            <a:ext cx="8118662" cy="51578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711835" algn="just">
              <a:spcAft>
                <a:spcPts val="1125"/>
              </a:spcAft>
            </a:pPr>
            <a:r>
              <a:rPr lang="zh-CN" altLang="zh-CN" sz="2000" b="1"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计算的</a:t>
            </a:r>
            <a:r>
              <a:rPr lang="en-US" altLang="zh-CN" sz="2000" b="1"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Matlab</a:t>
            </a:r>
            <a:r>
              <a:rPr lang="zh-CN" altLang="zh-CN" sz="2000" b="1"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程序如下：</a:t>
            </a:r>
            <a:endParaRPr lang="zh-CN" altLang="zh-CN" sz="2000">
              <a:effectLst/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0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clc, clear, close all</a:t>
            </a:r>
            <a:endParaRPr lang="zh-CN" altLang="zh-CN" sz="20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20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a=readmatrix('anli10_1.txt');</a:t>
            </a:r>
            <a:endParaRPr lang="zh-CN" altLang="zh-CN" sz="20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20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b=zscore(a); %</a:t>
            </a:r>
            <a:r>
              <a:rPr lang="zh-CN" altLang="zh-CN" sz="20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数据标准化</a:t>
            </a:r>
            <a:endParaRPr lang="zh-CN" altLang="zh-CN" sz="20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20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r=corrcoef(b) %</a:t>
            </a:r>
            <a:r>
              <a:rPr lang="zh-CN" altLang="zh-CN" sz="20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计算相关系数矩阵</a:t>
            </a:r>
            <a:endParaRPr lang="zh-CN" altLang="zh-CN" sz="20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20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%d=tril(1-r); d=nonzeros(d)'; %</a:t>
            </a:r>
            <a:r>
              <a:rPr lang="zh-CN" altLang="zh-CN" sz="20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另外一种计算距离方法</a:t>
            </a:r>
            <a:endParaRPr lang="zh-CN" altLang="zh-CN" sz="20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20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z=linkage(b','average','correlation');  %</a:t>
            </a:r>
            <a:r>
              <a:rPr lang="zh-CN" altLang="zh-CN" sz="20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按类平均法聚类</a:t>
            </a:r>
            <a:endParaRPr lang="zh-CN" altLang="zh-CN" sz="20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20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h=dendrogram(z);  %</a:t>
            </a:r>
            <a:r>
              <a:rPr lang="zh-CN" altLang="zh-CN" sz="20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画聚类图</a:t>
            </a:r>
            <a:endParaRPr lang="zh-CN" altLang="zh-CN" sz="20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20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set(h,'Color','k','LineWidth',1.3)  %</a:t>
            </a:r>
            <a:r>
              <a:rPr lang="zh-CN" altLang="zh-CN" sz="20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把聚类图线的颜色改成黑色，线宽加粗</a:t>
            </a:r>
            <a:endParaRPr lang="zh-CN" altLang="zh-CN" sz="20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20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T=cluster(z,'maxclust',6)  %</a:t>
            </a:r>
            <a:r>
              <a:rPr lang="zh-CN" altLang="zh-CN" sz="20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把变量划分成</a:t>
            </a:r>
            <a:r>
              <a:rPr lang="en-US" altLang="zh-CN" sz="20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6</a:t>
            </a:r>
            <a:r>
              <a:rPr lang="zh-CN" altLang="zh-CN" sz="20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类</a:t>
            </a:r>
            <a:endParaRPr lang="zh-CN" altLang="zh-CN" sz="20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20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for i=1:6</a:t>
            </a:r>
            <a:endParaRPr lang="zh-CN" altLang="zh-CN" sz="20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20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    tm=find(T==i);  %</a:t>
            </a:r>
            <a:r>
              <a:rPr lang="zh-CN" altLang="zh-CN" sz="20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求第</a:t>
            </a:r>
            <a:r>
              <a:rPr lang="en-US" altLang="zh-CN" sz="20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i</a:t>
            </a:r>
            <a:r>
              <a:rPr lang="zh-CN" altLang="zh-CN" sz="20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类的对象</a:t>
            </a:r>
            <a:endParaRPr lang="zh-CN" altLang="zh-CN" sz="20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20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    fprintf('</a:t>
            </a:r>
            <a:r>
              <a:rPr lang="zh-CN" altLang="zh-CN" sz="20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第</a:t>
            </a:r>
            <a:r>
              <a:rPr lang="en-US" altLang="zh-CN" sz="20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%d</a:t>
            </a:r>
            <a:r>
              <a:rPr lang="zh-CN" altLang="zh-CN" sz="20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类的有</a:t>
            </a:r>
            <a:r>
              <a:rPr lang="en-US" altLang="zh-CN" sz="20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%s\n',i,int2str(tm')); %</a:t>
            </a:r>
            <a:r>
              <a:rPr lang="zh-CN" altLang="zh-CN" sz="20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显示分类结果</a:t>
            </a:r>
            <a:endParaRPr lang="zh-CN" altLang="zh-CN" sz="20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20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end</a:t>
            </a:r>
            <a:endParaRPr lang="zh-CN" altLang="zh-CN" sz="20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/>
            <a:r>
              <a:rPr lang="en-US" altLang="zh-CN" sz="20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 </a:t>
            </a:r>
            <a:endParaRPr lang="zh-CN" altLang="zh-CN" sz="20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76918711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06435720"/>
              </p:ext>
            </p:extLst>
          </p:nvPr>
        </p:nvGraphicFramePr>
        <p:xfrm>
          <a:off x="531813" y="804863"/>
          <a:ext cx="7861300" cy="3684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824724" progId="Word.Document.12">
                  <p:embed/>
                </p:oleObj>
              </mc:Choice>
              <mc:Fallback>
                <p:oleObj name="Document" r:id="rId2" imgW="8129635" imgH="3824724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684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41165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59697609"/>
              </p:ext>
            </p:extLst>
          </p:nvPr>
        </p:nvGraphicFramePr>
        <p:xfrm>
          <a:off x="531813" y="804863"/>
          <a:ext cx="7861300" cy="4067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220956" progId="Word.Document.12">
                  <p:embed/>
                </p:oleObj>
              </mc:Choice>
              <mc:Fallback>
                <p:oleObj name="Document" r:id="rId2" imgW="8129635" imgH="4220956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067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38969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58836159"/>
              </p:ext>
            </p:extLst>
          </p:nvPr>
        </p:nvGraphicFramePr>
        <p:xfrm>
          <a:off x="204788" y="931069"/>
          <a:ext cx="8939212" cy="4995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9244924" imgH="5170833" progId="Word.Document.12">
                  <p:embed/>
                </p:oleObj>
              </mc:Choice>
              <mc:Fallback>
                <p:oleObj name="Document" r:id="rId2" imgW="9244924" imgH="5170833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04788" y="931069"/>
                        <a:ext cx="8939212" cy="49958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775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63664734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76791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B6AA98BC-E6D7-41D7-A4C8-7D8CAC863F07}"/>
              </a:ext>
            </a:extLst>
          </p:cNvPr>
          <p:cNvSpPr txBox="1"/>
          <p:nvPr/>
        </p:nvSpPr>
        <p:spPr>
          <a:xfrm>
            <a:off x="505945" y="931544"/>
            <a:ext cx="8132109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266700"/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计算的</a:t>
            </a:r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MATLAB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程序如下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clc,clear, close all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a = readmatrix('anli10_1.txt'); 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a(:,[3:6])=[];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删除数据矩阵的第</a:t>
            </a:r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3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列～第</a:t>
            </a:r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6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列</a:t>
            </a:r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,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即使用变量</a:t>
            </a:r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1,2,7,8,9,10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b=zscore(a);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数据标准化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z=linkage(b,'average'); 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按类平均法聚类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h=dendrogram(z); 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画聚类图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set(h,'Color','k','LineWidth',1.3) 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把聚类图线的颜色改成黑色，线宽加粗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for k=3:5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    fprintf('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划分成</a:t>
            </a:r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%d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类的结果如下：</a:t>
            </a:r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\n',k)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    T=cluster(z,'maxclust',k); 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把样本点划分成</a:t>
            </a:r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k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类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    for i=1:k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      tm=find(T==i); 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求第</a:t>
            </a:r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i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类的对象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      fprintf('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第</a:t>
            </a:r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%d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类的有</a:t>
            </a:r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%s\n',i,int2str(tm'));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显示分类结果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    end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    fprintf('**********************************\n');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end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88860733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D1171C8D-6327-4622-A38D-DA77EB5ED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5571234"/>
              </p:ext>
            </p:extLst>
          </p:nvPr>
        </p:nvGraphicFramePr>
        <p:xfrm>
          <a:off x="504825" y="1624013"/>
          <a:ext cx="8188325" cy="3698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53322" imgH="3702612" progId="Word.Document.12">
                  <p:embed/>
                </p:oleObj>
              </mc:Choice>
              <mc:Fallback>
                <p:oleObj name="Document" r:id="rId2" imgW="8153322" imgH="3702612" progId="Word.Document.12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D1171C8D-6327-4622-A38D-DA77EB5ED0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04825" y="1624013"/>
                        <a:ext cx="8188325" cy="3698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B8DC3E65-1ED8-4E27-8166-5B4FC188AF4F}"/>
              </a:ext>
            </a:extLst>
          </p:cNvPr>
          <p:cNvSpPr txBox="1"/>
          <p:nvPr/>
        </p:nvSpPr>
        <p:spPr>
          <a:xfrm>
            <a:off x="384870" y="772240"/>
            <a:ext cx="6316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0293B8"/>
                </a:solidFill>
              </a:rPr>
              <a:t>3.</a:t>
            </a:r>
            <a:r>
              <a:rPr lang="zh-CN" altLang="zh-CN" sz="3600" b="1">
                <a:solidFill>
                  <a:srgbClr val="0293B8"/>
                </a:solidFill>
              </a:rPr>
              <a:t>案例研究</a:t>
            </a:r>
            <a:r>
              <a:rPr lang="zh-CN" altLang="en-US" sz="3600" b="1">
                <a:solidFill>
                  <a:srgbClr val="0293B8"/>
                </a:solidFill>
              </a:rPr>
              <a:t>结果</a:t>
            </a:r>
            <a:endParaRPr lang="zh-CN" altLang="en-US" sz="3600" b="1" dirty="0">
              <a:solidFill>
                <a:srgbClr val="0293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5444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37591047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53322" imgH="2922755" progId="Word.Document.12">
                  <p:embed/>
                </p:oleObj>
              </mc:Choice>
              <mc:Fallback>
                <p:oleObj name="Document" r:id="rId2" imgW="8153322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74194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3DF7DC0-9AEC-4FC3-AD92-1B7907AC0806}"/>
              </a:ext>
            </a:extLst>
          </p:cNvPr>
          <p:cNvSpPr txBox="1"/>
          <p:nvPr/>
        </p:nvSpPr>
        <p:spPr>
          <a:xfrm>
            <a:off x="384870" y="574120"/>
            <a:ext cx="631683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200" b="1">
                <a:solidFill>
                  <a:srgbClr val="319095"/>
                </a:solidFill>
              </a:rPr>
              <a:t>10.1.1  Q</a:t>
            </a:r>
            <a:r>
              <a:rPr lang="zh-CN" altLang="zh-CN" sz="4200" b="1">
                <a:solidFill>
                  <a:srgbClr val="319095"/>
                </a:solidFill>
              </a:rPr>
              <a:t>型聚类分析</a:t>
            </a:r>
            <a:endParaRPr lang="zh-CN" altLang="en-US" sz="4200" b="1" dirty="0">
              <a:solidFill>
                <a:srgbClr val="319095"/>
              </a:solidFill>
            </a:endParaRPr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F9CD71D5-D49B-4ECC-AB36-39FBCF3AE90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8440529"/>
              </p:ext>
            </p:extLst>
          </p:nvPr>
        </p:nvGraphicFramePr>
        <p:xfrm>
          <a:off x="382588" y="2074863"/>
          <a:ext cx="8256587" cy="3562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3" imgW="8548607" imgH="3686936" progId="Word.Document.12">
                  <p:embed/>
                </p:oleObj>
              </mc:Choice>
              <mc:Fallback>
                <p:oleObj name="Document" r:id="rId3" imgW="8548607" imgH="3686936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F9CD71D5-D49B-4ECC-AB36-39FBCF3AE90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82588" y="2074863"/>
                        <a:ext cx="8256587" cy="3562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文本框 5">
            <a:extLst>
              <a:ext uri="{FF2B5EF4-FFF2-40B4-BE49-F238E27FC236}">
                <a16:creationId xmlns:a16="http://schemas.microsoft.com/office/drawing/2014/main" id="{7853DD38-8ADB-4DA9-95AB-17849D1D9115}"/>
              </a:ext>
            </a:extLst>
          </p:cNvPr>
          <p:cNvSpPr txBox="1"/>
          <p:nvPr/>
        </p:nvSpPr>
        <p:spPr>
          <a:xfrm>
            <a:off x="384870" y="1427560"/>
            <a:ext cx="6316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0293B8"/>
                </a:solidFill>
              </a:rPr>
              <a:t>1.</a:t>
            </a:r>
            <a:r>
              <a:rPr lang="zh-CN" altLang="zh-CN" sz="3600" b="1">
                <a:solidFill>
                  <a:srgbClr val="0293B8"/>
                </a:solidFill>
              </a:rPr>
              <a:t>样本的相似性度量</a:t>
            </a:r>
            <a:endParaRPr lang="en-US" altLang="zh-CN" sz="3600" b="1" dirty="0">
              <a:solidFill>
                <a:srgbClr val="0293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8041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6693362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82759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52573673"/>
              </p:ext>
            </p:extLst>
          </p:nvPr>
        </p:nvGraphicFramePr>
        <p:xfrm>
          <a:off x="531813" y="804863"/>
          <a:ext cx="7861300" cy="5172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356342" progId="Word.Document.12">
                  <p:embed/>
                </p:oleObj>
              </mc:Choice>
              <mc:Fallback>
                <p:oleObj name="Document" r:id="rId2" imgW="8129635" imgH="5356342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172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27790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3841376"/>
              </p:ext>
            </p:extLst>
          </p:nvPr>
        </p:nvGraphicFramePr>
        <p:xfrm>
          <a:off x="531813" y="804863"/>
          <a:ext cx="7861300" cy="45862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757671" progId="Word.Document.12">
                  <p:embed/>
                </p:oleObj>
              </mc:Choice>
              <mc:Fallback>
                <p:oleObj name="Document" r:id="rId2" imgW="8129635" imgH="4757671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5862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55702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2403164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41780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层">
            <a:extLst>
              <a:ext uri="{FF2B5EF4-FFF2-40B4-BE49-F238E27FC236}">
                <a16:creationId xmlns:a16="http://schemas.microsoft.com/office/drawing/2014/main" id="{74BAD145-AB42-4135-BB73-9ABB57E581AC}"/>
              </a:ext>
            </a:extLst>
          </p:cNvPr>
          <p:cNvSpPr txBox="1"/>
          <p:nvPr/>
        </p:nvSpPr>
        <p:spPr bwMode="auto">
          <a:xfrm>
            <a:off x="3436737" y="3171111"/>
            <a:ext cx="6706442" cy="861750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zh-CN" altLang="en-US" sz="46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主成分分析</a:t>
            </a:r>
            <a:endParaRPr lang="zh-CN" altLang="en-US" sz="46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" name="标题层">
            <a:extLst>
              <a:ext uri="{FF2B5EF4-FFF2-40B4-BE49-F238E27FC236}">
                <a16:creationId xmlns:a16="http://schemas.microsoft.com/office/drawing/2014/main" id="{A017B4FF-92DC-44DD-8AFD-8DA6C8A674C5}"/>
              </a:ext>
            </a:extLst>
          </p:cNvPr>
          <p:cNvSpPr txBox="1"/>
          <p:nvPr/>
        </p:nvSpPr>
        <p:spPr bwMode="auto">
          <a:xfrm>
            <a:off x="3436737" y="3171111"/>
            <a:ext cx="1434038" cy="861750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4800" kern="0" dirty="0">
                <a:solidFill>
                  <a:schemeClr val="tx1">
                    <a:lumMod val="85000"/>
                    <a:lumOff val="15000"/>
                  </a:scheme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02</a:t>
            </a:r>
            <a:endParaRPr lang="zh-CN" altLang="en-US" sz="4800" kern="0" dirty="0">
              <a:solidFill>
                <a:schemeClr val="tx1">
                  <a:lumMod val="85000"/>
                  <a:lumOff val="15000"/>
                </a:scheme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0660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4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0" grpId="0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24329825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73544" progId="Word.Document.12">
                  <p:embed/>
                </p:oleObj>
              </mc:Choice>
              <mc:Fallback>
                <p:oleObj name="Document" r:id="rId2" imgW="8129635" imgH="2973544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95098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96910909"/>
              </p:ext>
            </p:extLst>
          </p:nvPr>
        </p:nvGraphicFramePr>
        <p:xfrm>
          <a:off x="531813" y="804863"/>
          <a:ext cx="7861300" cy="4176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11970" imgH="4320374" progId="Word.Document.12">
                  <p:embed/>
                </p:oleObj>
              </mc:Choice>
              <mc:Fallback>
                <p:oleObj name="Document" r:id="rId2" imgW="8111970" imgH="4320374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176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82297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3DF7DC0-9AEC-4FC3-AD92-1B7907AC0806}"/>
              </a:ext>
            </a:extLst>
          </p:cNvPr>
          <p:cNvSpPr txBox="1"/>
          <p:nvPr/>
        </p:nvSpPr>
        <p:spPr>
          <a:xfrm>
            <a:off x="384870" y="574120"/>
            <a:ext cx="631683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200" b="1">
                <a:solidFill>
                  <a:srgbClr val="319095"/>
                </a:solidFill>
              </a:rPr>
              <a:t>10.2.1 </a:t>
            </a:r>
            <a:r>
              <a:rPr lang="zh-CN" altLang="zh-CN" sz="4200" b="1">
                <a:solidFill>
                  <a:srgbClr val="319095"/>
                </a:solidFill>
              </a:rPr>
              <a:t>基本思想及方法</a:t>
            </a:r>
            <a:endParaRPr lang="zh-CN" altLang="en-US" sz="4200" b="1" dirty="0">
              <a:solidFill>
                <a:srgbClr val="319095"/>
              </a:solidFill>
            </a:endParaRPr>
          </a:p>
        </p:txBody>
      </p:sp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9507610"/>
              </p:ext>
            </p:extLst>
          </p:nvPr>
        </p:nvGraphicFramePr>
        <p:xfrm>
          <a:off x="490538" y="1501775"/>
          <a:ext cx="8189912" cy="180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53322" imgH="1803578" progId="Word.Document.12">
                  <p:embed/>
                </p:oleObj>
              </mc:Choice>
              <mc:Fallback>
                <p:oleObj name="Document" r:id="rId2" imgW="8153322" imgH="1803578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90538" y="1501775"/>
                        <a:ext cx="8189912" cy="1800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D1171C8D-6327-4622-A38D-DA77EB5ED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93643976"/>
              </p:ext>
            </p:extLst>
          </p:nvPr>
        </p:nvGraphicFramePr>
        <p:xfrm>
          <a:off x="598860" y="3429000"/>
          <a:ext cx="8188325" cy="3698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4" imgW="8153322" imgH="3702612" progId="Word.Document.12">
                  <p:embed/>
                </p:oleObj>
              </mc:Choice>
              <mc:Fallback>
                <p:oleObj name="Document" r:id="rId4" imgW="8153322" imgH="3702612" progId="Word.Document.12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D1171C8D-6327-4622-A38D-DA77EB5ED0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98860" y="3429000"/>
                        <a:ext cx="8188325" cy="3698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78597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57529102"/>
              </p:ext>
            </p:extLst>
          </p:nvPr>
        </p:nvGraphicFramePr>
        <p:xfrm>
          <a:off x="531813" y="804863"/>
          <a:ext cx="7861300" cy="3167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167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16544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60575345"/>
              </p:ext>
            </p:extLst>
          </p:nvPr>
        </p:nvGraphicFramePr>
        <p:xfrm>
          <a:off x="531813" y="804863"/>
          <a:ext cx="7861300" cy="3713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332315" progId="Word.Document.12">
                  <p:embed/>
                </p:oleObj>
              </mc:Choice>
              <mc:Fallback>
                <p:oleObj name="Document" r:id="rId2" imgW="8129635" imgH="333231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7131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24421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1613069"/>
              </p:ext>
            </p:extLst>
          </p:nvPr>
        </p:nvGraphicFramePr>
        <p:xfrm>
          <a:off x="531813" y="804863"/>
          <a:ext cx="7861300" cy="365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11970" imgH="3783299" progId="Word.Document.12">
                  <p:embed/>
                </p:oleObj>
              </mc:Choice>
              <mc:Fallback>
                <p:oleObj name="Document" r:id="rId2" imgW="8111970" imgH="3783299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657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1048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50818423"/>
              </p:ext>
            </p:extLst>
          </p:nvPr>
        </p:nvGraphicFramePr>
        <p:xfrm>
          <a:off x="531813" y="804863"/>
          <a:ext cx="7861300" cy="3194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306740" progId="Word.Document.12">
                  <p:embed/>
                </p:oleObj>
              </mc:Choice>
              <mc:Fallback>
                <p:oleObj name="Document" r:id="rId2" imgW="8129635" imgH="3306740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194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57021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64162032"/>
              </p:ext>
            </p:extLst>
          </p:nvPr>
        </p:nvGraphicFramePr>
        <p:xfrm>
          <a:off x="531813" y="804863"/>
          <a:ext cx="7861300" cy="548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171554" progId="Word.Document.12">
                  <p:embed/>
                </p:oleObj>
              </mc:Choice>
              <mc:Fallback>
                <p:oleObj name="Document" r:id="rId2" imgW="8129635" imgH="5171554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486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43010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6390212"/>
              </p:ext>
            </p:extLst>
          </p:nvPr>
        </p:nvGraphicFramePr>
        <p:xfrm>
          <a:off x="531813" y="993122"/>
          <a:ext cx="7861300" cy="3235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993122"/>
                        <a:ext cx="7861300" cy="3235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86971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42710112"/>
              </p:ext>
            </p:extLst>
          </p:nvPr>
        </p:nvGraphicFramePr>
        <p:xfrm>
          <a:off x="531813" y="804863"/>
          <a:ext cx="7861300" cy="3494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11970" imgH="3614000" progId="Word.Document.12">
                  <p:embed/>
                </p:oleObj>
              </mc:Choice>
              <mc:Fallback>
                <p:oleObj name="Document" r:id="rId2" imgW="8111970" imgH="3614000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4940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88331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46616819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C0E292D8-E8C6-4053-82C2-4DFDA2C0057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96177767"/>
              </p:ext>
            </p:extLst>
          </p:nvPr>
        </p:nvGraphicFramePr>
        <p:xfrm>
          <a:off x="641350" y="2705381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4" imgW="8129635" imgH="2924195" progId="Word.Document.12">
                  <p:embed/>
                </p:oleObj>
              </mc:Choice>
              <mc:Fallback>
                <p:oleObj name="Document" r:id="rId4" imgW="8129635" imgH="292419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41350" y="2705381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24060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85320867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23114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3DF7DC0-9AEC-4FC3-AD92-1B7907AC0806}"/>
              </a:ext>
            </a:extLst>
          </p:cNvPr>
          <p:cNvSpPr txBox="1"/>
          <p:nvPr/>
        </p:nvSpPr>
        <p:spPr>
          <a:xfrm>
            <a:off x="384870" y="574120"/>
            <a:ext cx="631683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200" b="1">
                <a:solidFill>
                  <a:srgbClr val="319095"/>
                </a:solidFill>
              </a:rPr>
              <a:t>10.2.2</a:t>
            </a:r>
            <a:r>
              <a:rPr lang="zh-CN" altLang="zh-CN" sz="4200" b="1">
                <a:solidFill>
                  <a:srgbClr val="319095"/>
                </a:solidFill>
              </a:rPr>
              <a:t>特征值因子的筛选</a:t>
            </a:r>
            <a:endParaRPr lang="zh-CN" altLang="en-US" sz="4200" b="1" dirty="0">
              <a:solidFill>
                <a:srgbClr val="319095"/>
              </a:solidFill>
            </a:endParaRPr>
          </a:p>
        </p:txBody>
      </p:sp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41114650"/>
              </p:ext>
            </p:extLst>
          </p:nvPr>
        </p:nvGraphicFramePr>
        <p:xfrm>
          <a:off x="569218" y="1312784"/>
          <a:ext cx="8189912" cy="5635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53322" imgH="5114280" progId="Word.Document.12">
                  <p:embed/>
                </p:oleObj>
              </mc:Choice>
              <mc:Fallback>
                <p:oleObj name="Document" r:id="rId2" imgW="8153322" imgH="5114280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69218" y="1312784"/>
                        <a:ext cx="8189912" cy="5635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58720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99140467"/>
              </p:ext>
            </p:extLst>
          </p:nvPr>
        </p:nvGraphicFramePr>
        <p:xfrm>
          <a:off x="531813" y="804863"/>
          <a:ext cx="7861300" cy="511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308794" progId="Word.Document.12">
                  <p:embed/>
                </p:oleObj>
              </mc:Choice>
              <mc:Fallback>
                <p:oleObj name="Document" r:id="rId2" imgW="8129635" imgH="5308794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11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50717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79951604"/>
              </p:ext>
            </p:extLst>
          </p:nvPr>
        </p:nvGraphicFramePr>
        <p:xfrm>
          <a:off x="531813" y="804863"/>
          <a:ext cx="8366125" cy="6196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664473" imgH="6409901" progId="Word.Document.12">
                  <p:embed/>
                </p:oleObj>
              </mc:Choice>
              <mc:Fallback>
                <p:oleObj name="Document" r:id="rId2" imgW="8664473" imgH="6409901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8366125" cy="61960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74622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3711471"/>
              </p:ext>
            </p:extLst>
          </p:nvPr>
        </p:nvGraphicFramePr>
        <p:xfrm>
          <a:off x="531813" y="804863"/>
          <a:ext cx="7861300" cy="5432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11970" imgH="5619296" progId="Word.Document.12">
                  <p:embed/>
                </p:oleObj>
              </mc:Choice>
              <mc:Fallback>
                <p:oleObj name="Document" r:id="rId2" imgW="8111970" imgH="5619296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432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59250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ormal&quot;,&quot;Name&quot;:&quot;正常&quot;,&quot;HeaderHeight&quot;:15.0,&quot;FooterHeight&quot;:9.0,&quot;SideMargin&quot;:5.5,&quot;TopMargin&quot;:0.0,&quot;BottomMargin&quot;:0.0,&quot;IntervalMargin&quot;:1.5,&quot;SettingType&quot;:&quot;System&quot;}"/>
</p:tagLst>
</file>

<file path=ppt/theme/theme1.xml><?xml version="1.0" encoding="utf-8"?>
<a:theme xmlns:a="http://schemas.openxmlformats.org/drawingml/2006/main" name="2_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3352</TotalTime>
  <Words>1776</Words>
  <Application>Microsoft Office PowerPoint</Application>
  <PresentationFormat>全屏显示(4:3)</PresentationFormat>
  <Paragraphs>173</Paragraphs>
  <Slides>132</Slides>
  <Notes>1</Notes>
  <HiddenSlides>0</HiddenSlides>
  <MMClips>0</MMClips>
  <ScaleCrop>false</ScaleCrop>
  <HeadingPairs>
    <vt:vector size="8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132</vt:i4>
      </vt:variant>
    </vt:vector>
  </HeadingPairs>
  <TitlesOfParts>
    <vt:vector size="146" baseType="lpstr">
      <vt:lpstr>等线</vt:lpstr>
      <vt:lpstr>华文新魏</vt:lpstr>
      <vt:lpstr>隶书</vt:lpstr>
      <vt:lpstr>宋体</vt:lpstr>
      <vt:lpstr>微软雅黑</vt:lpstr>
      <vt:lpstr>Arial</vt:lpstr>
      <vt:lpstr>Blackadder ITC</vt:lpstr>
      <vt:lpstr>Calibri</vt:lpstr>
      <vt:lpstr>Calibri Light</vt:lpstr>
      <vt:lpstr>Eras Bold ITC</vt:lpstr>
      <vt:lpstr>Impact</vt:lpstr>
      <vt:lpstr>Times New Roman</vt:lpstr>
      <vt:lpstr>2_Office 主题​​</vt:lpstr>
      <vt:lpstr>Document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常数项级数</dc:title>
  <dc:creator>Happy</dc:creator>
  <cp:lastModifiedBy>sxj</cp:lastModifiedBy>
  <cp:revision>184</cp:revision>
  <dcterms:created xsi:type="dcterms:W3CDTF">2020-06-24T23:10:14Z</dcterms:created>
  <dcterms:modified xsi:type="dcterms:W3CDTF">2021-02-23T16:50:13Z</dcterms:modified>
</cp:coreProperties>
</file>